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9" r:id="rId5"/>
    <p:sldId id="259" r:id="rId6"/>
    <p:sldId id="268" r:id="rId7"/>
    <p:sldId id="264" r:id="rId8"/>
    <p:sldId id="261" r:id="rId9"/>
    <p:sldId id="265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4125A-4A1D-4072-A0A1-94C49F3DE4DC}" v="23" dt="2018-09-26T07:18:09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9287-2889-4CD2-AA5A-0249F690C6BE}" type="datetimeFigureOut">
              <a:rPr lang="en-GB" smtClean="0"/>
              <a:t>26/09/2018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EA354-F6F7-4C11-85BB-C22FF38BA00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199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FC070-A637-488B-A977-C560C35748B3}" type="datetimeFigureOut">
              <a:rPr lang="en-GB" smtClean="0"/>
              <a:t>26/09/2018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C9280-5601-4EAE-BCB9-EFEE90C569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471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E0B9-9227-4803-8B02-2E178B7C107C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88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97D4-DE41-4233-8DAF-305976386D66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63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F6115-8E83-4AF0-AEE0-5ECB54693711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37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579B-6D58-4D8C-AC64-A265BE8511B7}" type="datetime1">
              <a:rPr lang="en-GB" smtClean="0"/>
              <a:t>26/09/2018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33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A1A8-5969-4186-B5E5-F69A3C38EBEE}" type="datetime1">
              <a:rPr lang="en-GB" smtClean="0"/>
              <a:t>26/09/2018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789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3C4E-7925-4ACF-AF9A-0058AFD1EFFF}" type="datetime1">
              <a:rPr lang="en-GB" smtClean="0"/>
              <a:t>26/09/2018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12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A1585-81DA-4C2A-A824-B969FE56635B}" type="datetime1">
              <a:rPr lang="en-GB" smtClean="0"/>
              <a:t>26/09/2018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89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4E3D3-658C-48BA-B843-AF232A5A1E97}" type="datetime1">
              <a:rPr lang="en-GB" smtClean="0"/>
              <a:t>26/09/2018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97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53469-0134-4DA1-BB91-44E54BBC97A6}" type="datetime1">
              <a:rPr lang="en-GB" smtClean="0"/>
              <a:t>26/09/2018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6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4FCE-2E5A-4159-8892-3ECD51D71BFE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6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FBE0-DE1C-4014-BAE9-A37C081728BF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8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CF319-F323-4CFC-AC59-951522BA2A7B}" type="datetime1">
              <a:rPr lang="en-GB" smtClean="0"/>
              <a:t>26/09/2018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Erasmus+ KA2 Grant Agreement Number: 2016-1-UK01-KA203-024467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5CBF2-2BB9-449B-9FDA-E5958BAFD9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5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.damsma@viaa.nl" TargetMode="External"/><Relationship Id="rId2" Type="http://schemas.openxmlformats.org/officeDocument/2006/relationships/hyperlink" Target="mailto:b.cusveller@viaa.n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586" y="356546"/>
            <a:ext cx="11314979" cy="2387600"/>
          </a:xfrm>
        </p:spPr>
        <p:txBody>
          <a:bodyPr>
            <a:normAutofit fontScale="90000"/>
          </a:bodyPr>
          <a:lstStyle/>
          <a:p>
            <a:r>
              <a:rPr lang="en-GB" b="1"/>
              <a:t>Best Practice In Spiritual Care Education </a:t>
            </a:r>
            <a:r>
              <a:rPr lang="en-GB" b="1">
                <a:cs typeface="Calibri Light"/>
              </a:rPr>
              <a:t/>
            </a:r>
            <a:br>
              <a:rPr lang="en-GB" b="1">
                <a:cs typeface="Calibri Light"/>
              </a:rPr>
            </a:br>
            <a:r>
              <a:rPr lang="en-GB" b="1">
                <a:cs typeface="Calibri Light"/>
              </a:rPr>
              <a:t>Finding </a:t>
            </a:r>
            <a:r>
              <a:rPr lang="en-GB" b="1"/>
              <a:t>A Way Forward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48009"/>
            <a:ext cx="9144000" cy="832802"/>
          </a:xfrm>
        </p:spPr>
        <p:txBody>
          <a:bodyPr/>
          <a:lstStyle/>
          <a:p>
            <a:r>
              <a:rPr lang="en-GB" b="1"/>
              <a:t>Coming together from across Europe to shape the future of spiritual care education and to enhance compassionate care</a:t>
            </a:r>
            <a:endParaRPr lang="en-GB"/>
          </a:p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597" y="6482111"/>
            <a:ext cx="4654639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159" y="5424618"/>
            <a:ext cx="6445513" cy="1057493"/>
          </a:xfrm>
          <a:prstGeom prst="rect">
            <a:avLst/>
          </a:prstGeom>
        </p:spPr>
      </p:pic>
      <p:pic>
        <p:nvPicPr>
          <p:cNvPr id="24" name="Picture 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12" y="2664033"/>
            <a:ext cx="1783976" cy="178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8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510" y="1122363"/>
            <a:ext cx="10265433" cy="2387600"/>
          </a:xfrm>
        </p:spPr>
        <p:txBody>
          <a:bodyPr>
            <a:normAutofit fontScale="90000"/>
          </a:bodyPr>
          <a:lstStyle/>
          <a:p>
            <a:r>
              <a:rPr lang="en-GB"/>
              <a:t>The impact of spiritual care standards in Nursing </a:t>
            </a:r>
            <a:r>
              <a:rPr lang="en-GB">
                <a:cs typeface="Calibri Light"/>
              </a:rPr>
              <a:t/>
            </a:r>
            <a:br>
              <a:rPr lang="en-GB">
                <a:cs typeface="Calibri Light"/>
              </a:rPr>
            </a:br>
            <a:r>
              <a:rPr lang="en-GB"/>
              <a:t>Two examples from the Netherlands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GB">
                <a:cs typeface="Calibri"/>
              </a:rPr>
              <a:t>Bart </a:t>
            </a:r>
            <a:r>
              <a:rPr lang="en-GB" err="1">
                <a:cs typeface="Calibri"/>
              </a:rPr>
              <a:t>Cusveller</a:t>
            </a:r>
            <a:r>
              <a:rPr lang="en-GB">
                <a:cs typeface="Calibri"/>
              </a:rPr>
              <a:t> PhD </a:t>
            </a:r>
            <a:r>
              <a:rPr lang="en-GB">
                <a:cs typeface="Calibri"/>
                <a:hlinkClick r:id="rId2"/>
              </a:rPr>
              <a:t>b.cusveller@viaa.nl</a:t>
            </a:r>
            <a:r>
              <a:rPr lang="en-GB">
                <a:cs typeface="Calibri"/>
              </a:rPr>
              <a:t> </a:t>
            </a:r>
          </a:p>
          <a:p>
            <a:r>
              <a:rPr lang="en-GB">
                <a:cs typeface="Calibri"/>
              </a:rPr>
              <a:t>Aliza </a:t>
            </a:r>
            <a:r>
              <a:rPr lang="en-GB" err="1">
                <a:cs typeface="Calibri"/>
              </a:rPr>
              <a:t>Damsma</a:t>
            </a:r>
            <a:r>
              <a:rPr lang="en-GB">
                <a:cs typeface="Calibri"/>
              </a:rPr>
              <a:t> Bakker R.N., </a:t>
            </a:r>
            <a:r>
              <a:rPr lang="en-GB" err="1">
                <a:cs typeface="Calibri"/>
              </a:rPr>
              <a:t>MScE</a:t>
            </a:r>
            <a:r>
              <a:rPr lang="en-GB">
                <a:cs typeface="Calibri"/>
              </a:rPr>
              <a:t>, </a:t>
            </a:r>
            <a:r>
              <a:rPr lang="en-GB" err="1">
                <a:cs typeface="Calibri"/>
              </a:rPr>
              <a:t>MScE</a:t>
            </a:r>
            <a:r>
              <a:rPr lang="en-GB">
                <a:cs typeface="Calibri"/>
              </a:rPr>
              <a:t>, </a:t>
            </a:r>
            <a:r>
              <a:rPr lang="en-GB" err="1">
                <a:cs typeface="Calibri"/>
              </a:rPr>
              <a:t>Phd</a:t>
            </a:r>
            <a:r>
              <a:rPr lang="en-GB">
                <a:cs typeface="Calibri"/>
              </a:rPr>
              <a:t> student </a:t>
            </a:r>
            <a:r>
              <a:rPr lang="en-GB">
                <a:cs typeface="Calibri"/>
                <a:hlinkClick r:id="rId3"/>
              </a:rPr>
              <a:t>a.damsma@viaa.nl</a:t>
            </a:r>
            <a:r>
              <a:rPr lang="en-GB">
                <a:cs typeface="Calibri"/>
              </a:rPr>
              <a:t> </a:t>
            </a:r>
          </a:p>
          <a:p>
            <a:r>
              <a:rPr lang="en-GB" err="1">
                <a:cs typeface="Calibri"/>
              </a:rPr>
              <a:t>Viaa</a:t>
            </a:r>
            <a:r>
              <a:rPr lang="en-GB">
                <a:cs typeface="Calibri"/>
              </a:rPr>
              <a:t> University of applied science, the Netherlands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EPICC Conference Wednesday 26-09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8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Research Group Spirituality in HealthCare 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04" y="1849084"/>
            <a:ext cx="3835723" cy="3915968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882" y="3796351"/>
            <a:ext cx="4904648" cy="241976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6781" y="1610735"/>
            <a:ext cx="3705444" cy="276571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4763" y="1610735"/>
            <a:ext cx="35242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4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Content Presentation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cs typeface="Calibri"/>
              </a:rPr>
              <a:t>Simulation Ethics Lab (immersive learning)</a:t>
            </a:r>
          </a:p>
          <a:p>
            <a:pPr marL="457200" lvl="1" indent="0">
              <a:buNone/>
            </a:pPr>
            <a:r>
              <a:rPr lang="en-GB" err="1">
                <a:cs typeface="Calibri"/>
              </a:rPr>
              <a:t>Dr.</a:t>
            </a:r>
            <a:r>
              <a:rPr lang="en-GB">
                <a:cs typeface="Calibri"/>
              </a:rPr>
              <a:t> Bart </a:t>
            </a:r>
            <a:r>
              <a:rPr lang="en-GB" err="1">
                <a:cs typeface="Calibri"/>
              </a:rPr>
              <a:t>Cusveller</a:t>
            </a:r>
          </a:p>
          <a:p>
            <a:pPr lvl="1"/>
            <a:endParaRPr lang="en-GB">
              <a:cs typeface="Calibri"/>
            </a:endParaRPr>
          </a:p>
          <a:p>
            <a:pPr marL="457200" lvl="1" indent="0">
              <a:buNone/>
            </a:pPr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Link Nurse program</a:t>
            </a:r>
          </a:p>
          <a:p>
            <a:pPr marL="457200" lvl="1" indent="0">
              <a:buNone/>
            </a:pPr>
            <a:r>
              <a:rPr lang="en-GB" err="1">
                <a:cs typeface="Calibri"/>
              </a:rPr>
              <a:t>Drs.</a:t>
            </a:r>
            <a:r>
              <a:rPr lang="en-GB">
                <a:cs typeface="Calibri"/>
              </a:rPr>
              <a:t> Aliza </a:t>
            </a:r>
            <a:r>
              <a:rPr lang="en-GB" err="1">
                <a:cs typeface="Calibri"/>
              </a:rPr>
              <a:t>Damsma</a:t>
            </a:r>
            <a:r>
              <a:rPr lang="en-GB">
                <a:cs typeface="Calibri"/>
              </a:rPr>
              <a:t> Bakker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7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Simulation Ethics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cs typeface="Calibri"/>
              </a:rPr>
              <a:t>The inspiration: immersive learning</a:t>
            </a:r>
          </a:p>
          <a:p>
            <a:pPr lvl="1"/>
            <a:r>
              <a:rPr lang="en-GB">
                <a:cs typeface="Calibri"/>
              </a:rPr>
              <a:t>Care at home, more autonomy, more technology, multidisciplinary </a:t>
            </a:r>
          </a:p>
          <a:p>
            <a:pPr lvl="1"/>
            <a:r>
              <a:rPr lang="en-GB">
                <a:cs typeface="Calibri"/>
              </a:rPr>
              <a:t>More sensitive, empathic, responsive, collaborative attitude</a:t>
            </a:r>
          </a:p>
          <a:p>
            <a:pPr lvl="1"/>
            <a:r>
              <a:rPr lang="en-GB">
                <a:cs typeface="Calibri"/>
              </a:rPr>
              <a:t>What does it mean for the care receiver to be care receiver?</a:t>
            </a:r>
          </a:p>
          <a:p>
            <a:pPr lvl="1"/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The cooperation: education, health care organisations</a:t>
            </a:r>
          </a:p>
          <a:p>
            <a:pPr lvl="1"/>
            <a:r>
              <a:rPr lang="en-GB">
                <a:cs typeface="Calibri"/>
              </a:rPr>
              <a:t>New forms of learning: suppose it was you?</a:t>
            </a:r>
          </a:p>
          <a:p>
            <a:pPr lvl="1"/>
            <a:r>
              <a:rPr lang="en-GB">
                <a:cs typeface="Calibri"/>
              </a:rPr>
              <a:t>Bringing student and experienced nurses together</a:t>
            </a:r>
          </a:p>
          <a:p>
            <a:pPr lvl="1"/>
            <a:r>
              <a:rPr lang="en-GB">
                <a:cs typeface="Calibri"/>
              </a:rPr>
              <a:t>Creating a real 'lived experience' for all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  <p:pic>
        <p:nvPicPr>
          <p:cNvPr id="16" name="Afbeelding 16" descr="Afbeelding met binnen, muur, vloer, bed&#10;&#10;Beschrijving is gegenereerd met zeer hoge betrouwbaarheid">
            <a:extLst>
              <a:ext uri="{FF2B5EF4-FFF2-40B4-BE49-F238E27FC236}">
                <a16:creationId xmlns:a16="http://schemas.microsoft.com/office/drawing/2014/main" id="{A07B6A8B-9A6A-43F7-A9E0-CC62C1D99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56" y="314865"/>
            <a:ext cx="9155501" cy="611325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5" y="464127"/>
            <a:ext cx="8756074" cy="583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E231F-E2A7-42DC-9961-ADC7EE8A9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Simulation</a:t>
            </a:r>
            <a:r>
              <a:rPr lang="nl-NL">
                <a:cs typeface="Calibri Light"/>
              </a:rPr>
              <a:t> </a:t>
            </a:r>
            <a:r>
              <a:rPr lang="nl-NL" err="1">
                <a:cs typeface="Calibri Light"/>
              </a:rPr>
              <a:t>Ethics</a:t>
            </a:r>
            <a:r>
              <a:rPr lang="nl-NL">
                <a:cs typeface="Calibri Light"/>
              </a:rPr>
              <a:t> Lab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2F86C5-512F-4CC3-A14B-7080FFDA3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>
                <a:cs typeface="Calibri"/>
              </a:rPr>
              <a:t>The learning experience: reflective learning</a:t>
            </a:r>
            <a:endParaRPr lang="en-US">
              <a:cs typeface="Calibri"/>
            </a:endParaRPr>
          </a:p>
          <a:p>
            <a:pPr lvl="1"/>
            <a:r>
              <a:rPr lang="en-GB">
                <a:cs typeface="Calibri"/>
              </a:rPr>
              <a:t>Simulated unit of residential facility</a:t>
            </a:r>
          </a:p>
          <a:p>
            <a:pPr lvl="1"/>
            <a:r>
              <a:rPr lang="en-GB">
                <a:cs typeface="Calibri"/>
              </a:rPr>
              <a:t>Small group of students in care role</a:t>
            </a:r>
          </a:p>
          <a:p>
            <a:pPr lvl="1"/>
            <a:r>
              <a:rPr lang="en-GB">
                <a:cs typeface="Calibri"/>
              </a:rPr>
              <a:t>Small group of participants in patient roles</a:t>
            </a:r>
          </a:p>
          <a:p>
            <a:pPr lvl="1"/>
            <a:r>
              <a:rPr lang="en-GB">
                <a:cs typeface="Calibri"/>
              </a:rPr>
              <a:t>Feedback and reflection by trainers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A few findings: an eye-opener</a:t>
            </a:r>
          </a:p>
          <a:p>
            <a:pPr lvl="1"/>
            <a:r>
              <a:rPr lang="nl-NL" err="1">
                <a:cs typeface="Calibri"/>
              </a:rPr>
              <a:t>Students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participants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become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aware</a:t>
            </a:r>
            <a:r>
              <a:rPr lang="nl-NL">
                <a:cs typeface="Calibri"/>
              </a:rPr>
              <a:t> of </a:t>
            </a:r>
            <a:r>
              <a:rPr lang="nl-NL" err="1">
                <a:cs typeface="Calibri"/>
              </a:rPr>
              <a:t>loneliness</a:t>
            </a:r>
            <a:r>
              <a:rPr lang="nl-NL">
                <a:cs typeface="Calibri"/>
              </a:rPr>
              <a:t>, </a:t>
            </a:r>
            <a:r>
              <a:rPr lang="nl-NL" err="1">
                <a:cs typeface="Calibri"/>
              </a:rPr>
              <a:t>dependency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vulnerability</a:t>
            </a:r>
          </a:p>
          <a:p>
            <a:pPr lvl="1"/>
            <a:r>
              <a:rPr lang="nl-NL" err="1">
                <a:cs typeface="Calibri"/>
              </a:rPr>
              <a:t>Participants</a:t>
            </a:r>
            <a:r>
              <a:rPr lang="nl-NL">
                <a:cs typeface="Calibri"/>
              </a:rPr>
              <a:t> are </a:t>
            </a:r>
            <a:r>
              <a:rPr lang="nl-NL" err="1">
                <a:cs typeface="Calibri"/>
              </a:rPr>
              <a:t>generally</a:t>
            </a:r>
            <a:r>
              <a:rPr lang="nl-NL">
                <a:cs typeface="Calibri"/>
              </a:rPr>
              <a:t> more </a:t>
            </a:r>
            <a:r>
              <a:rPr lang="nl-NL" err="1">
                <a:cs typeface="Calibri"/>
              </a:rPr>
              <a:t>impressed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positive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than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students</a:t>
            </a:r>
          </a:p>
          <a:p>
            <a:pPr lvl="1"/>
            <a:r>
              <a:rPr lang="nl-NL" err="1">
                <a:cs typeface="Calibri"/>
              </a:rPr>
              <a:t>Students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find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it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difficult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come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prepared</a:t>
            </a:r>
            <a:r>
              <a:rPr lang="nl-NL">
                <a:cs typeface="Calibri"/>
              </a:rPr>
              <a:t>, make contact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change </a:t>
            </a:r>
            <a:r>
              <a:rPr lang="nl-NL" err="1">
                <a:cs typeface="Calibri"/>
              </a:rPr>
              <a:t>behaviour</a:t>
            </a:r>
          </a:p>
          <a:p>
            <a:pPr lvl="1"/>
            <a:r>
              <a:rPr lang="nl-NL" err="1">
                <a:cs typeface="Calibri"/>
              </a:rPr>
              <a:t>Attentiveness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meaning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personal </a:t>
            </a:r>
            <a:r>
              <a:rPr lang="nl-NL" err="1">
                <a:cs typeface="Calibri"/>
              </a:rPr>
              <a:t>experience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require</a:t>
            </a:r>
            <a:r>
              <a:rPr lang="nl-NL">
                <a:cs typeface="Calibri"/>
              </a:rPr>
              <a:t> more </a:t>
            </a:r>
            <a:r>
              <a:rPr lang="nl-NL" err="1">
                <a:cs typeface="Calibri"/>
              </a:rPr>
              <a:t>education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experience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DDEED1-1D70-4DCB-A7AC-FAE5F38D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8" name="Afbeelding 8" descr="Afbeelding met persoon, zitten, binnen, muur&#10;&#10;Beschrijving is gegenereerd met zeer hoge betrouwbaarheid">
            <a:extLst>
              <a:ext uri="{FF2B5EF4-FFF2-40B4-BE49-F238E27FC236}">
                <a16:creationId xmlns:a16="http://schemas.microsoft.com/office/drawing/2014/main" id="{E24F8254-7818-41D8-92EA-776285919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53" y="457621"/>
            <a:ext cx="8925463" cy="595713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53" y="365125"/>
            <a:ext cx="9302960" cy="62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Link Nurse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>
                <a:cs typeface="Calibri"/>
              </a:rPr>
              <a:t>The context: a hospital with a strong Christian identity</a:t>
            </a:r>
          </a:p>
          <a:p>
            <a:r>
              <a:rPr lang="en-GB">
                <a:cs typeface="Calibri"/>
              </a:rPr>
              <a:t>Declaring the year of spirituality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E-learning to practice and gain knowledge</a:t>
            </a:r>
          </a:p>
          <a:p>
            <a:r>
              <a:rPr lang="en-GB">
                <a:cs typeface="Calibri"/>
              </a:rPr>
              <a:t>Training course for one or two nurses on every ward</a:t>
            </a:r>
          </a:p>
          <a:p>
            <a:r>
              <a:rPr lang="en-GB">
                <a:cs typeface="Calibri"/>
              </a:rPr>
              <a:t>Training sessions for all nurses</a:t>
            </a:r>
          </a:p>
          <a:p>
            <a:r>
              <a:rPr lang="en-GB">
                <a:cs typeface="Calibri"/>
              </a:rPr>
              <a:t>Conferences to connect, share and inspire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Follow with research (Competencies nurses, experiences patient)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6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every nurse, 240 in total</a:t>
            </a:r>
          </a:p>
          <a:p>
            <a:r>
              <a:rPr lang="en-GB"/>
              <a:t>6 modules, 5 for everybody, the 6</a:t>
            </a:r>
            <a:r>
              <a:rPr lang="en-GB" baseline="30000"/>
              <a:t>th</a:t>
            </a:r>
            <a:r>
              <a:rPr lang="en-GB"/>
              <a:t> for the link nurses</a:t>
            </a:r>
          </a:p>
          <a:p>
            <a:pPr lvl="1"/>
            <a:r>
              <a:rPr lang="en-GB"/>
              <a:t>Based on Person, Practice and Perspective model (van </a:t>
            </a:r>
            <a:r>
              <a:rPr lang="en-GB" err="1"/>
              <a:t>Leeuwen</a:t>
            </a:r>
            <a:r>
              <a:rPr lang="en-GB"/>
              <a:t>).</a:t>
            </a:r>
          </a:p>
          <a:p>
            <a:pPr lvl="1"/>
            <a:r>
              <a:rPr lang="en-GB"/>
              <a:t>Examples: Mount Vernon questions, focus on own care category, interventions</a:t>
            </a:r>
          </a:p>
          <a:p>
            <a:r>
              <a:rPr lang="en-GB"/>
              <a:t>Practical assignment for every module, knowledge test to complete course</a:t>
            </a:r>
          </a:p>
          <a:p>
            <a:pPr lvl="1"/>
            <a:r>
              <a:rPr lang="en-GB"/>
              <a:t>On the ward, time to practice. Buddy to share.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2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62" y="-6321"/>
            <a:ext cx="11263745" cy="633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1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Training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Two for all nurses, in small groups</a:t>
            </a:r>
          </a:p>
          <a:p>
            <a:pPr lvl="1"/>
            <a:r>
              <a:rPr lang="en-GB"/>
              <a:t>Own spirituality</a:t>
            </a:r>
          </a:p>
          <a:p>
            <a:pPr lvl="1"/>
            <a:r>
              <a:rPr lang="en-GB"/>
              <a:t>Spirituality of patients/clients</a:t>
            </a:r>
          </a:p>
          <a:p>
            <a:pPr lvl="1"/>
            <a:r>
              <a:rPr lang="en-GB"/>
              <a:t>Spirituality in the nursing process</a:t>
            </a:r>
          </a:p>
          <a:p>
            <a:r>
              <a:rPr lang="en-GB"/>
              <a:t>Two for the link nurses, two per ward</a:t>
            </a:r>
          </a:p>
          <a:p>
            <a:pPr lvl="1"/>
            <a:r>
              <a:rPr lang="en-GB"/>
              <a:t>From SWOT to Start</a:t>
            </a:r>
          </a:p>
          <a:p>
            <a:pPr lvl="1"/>
            <a:r>
              <a:rPr lang="en-GB"/>
              <a:t>Resistance, change management and </a:t>
            </a:r>
          </a:p>
          <a:p>
            <a:pPr marL="457200" lvl="1" indent="0">
              <a:buNone/>
            </a:pPr>
            <a:r>
              <a:rPr lang="en-GB"/>
              <a:t>	moral council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794" y="818969"/>
            <a:ext cx="3950605" cy="526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07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Interest for the e-learning</a:t>
            </a:r>
          </a:p>
          <a:p>
            <a:endParaRPr lang="en-GB"/>
          </a:p>
          <a:p>
            <a:r>
              <a:rPr lang="en-GB"/>
              <a:t>Interest for work conferences/ workshops ‘Spirituality in the nursing process’</a:t>
            </a:r>
          </a:p>
          <a:p>
            <a:endParaRPr lang="en-GB"/>
          </a:p>
          <a:p>
            <a:r>
              <a:rPr lang="en-GB"/>
              <a:t>Development of Minor (30 ECTS) ‘Link Nurse Spirituality’</a:t>
            </a:r>
          </a:p>
          <a:p>
            <a:endParaRPr lang="en-GB"/>
          </a:p>
          <a:p>
            <a:r>
              <a:rPr lang="en-GB"/>
              <a:t>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90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Question?</a:t>
            </a:r>
          </a:p>
          <a:p>
            <a:r>
              <a:rPr lang="en-GB"/>
              <a:t>Thank you for your attention!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6882" y="6482111"/>
            <a:ext cx="4787152" cy="365125"/>
          </a:xfrm>
        </p:spPr>
        <p:txBody>
          <a:bodyPr/>
          <a:lstStyle/>
          <a:p>
            <a:r>
              <a:rPr lang="en-US"/>
              <a:t>Erasmus+ KA2 Grant Agreement Number: 2016-1-UK01-KA203-024467</a:t>
            </a:r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4786"/>
            <a:ext cx="19716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81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Breedbeeld</PresentationFormat>
  <Paragraphs>88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Best Practice In Spiritual Care Education  Finding A Way Forward</vt:lpstr>
      <vt:lpstr>The impact of spiritual care standards in Nursing  Two examples from the Netherlands</vt:lpstr>
      <vt:lpstr>Research Group Spirituality in HealthCare </vt:lpstr>
      <vt:lpstr>Content Presentation</vt:lpstr>
      <vt:lpstr>Simulation Ethics Lab</vt:lpstr>
      <vt:lpstr>Simulation Ethics Lab</vt:lpstr>
      <vt:lpstr>The Link Nurse Program</vt:lpstr>
      <vt:lpstr>The E-learning</vt:lpstr>
      <vt:lpstr>ADD TITLE</vt:lpstr>
      <vt:lpstr>Training courses</vt:lpstr>
      <vt:lpstr>What’s next?</vt:lpstr>
      <vt:lpstr>Conclusion</vt:lpstr>
    </vt:vector>
  </TitlesOfParts>
  <Company>Staffordshire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WALKER Isobel</dc:creator>
  <cp:lastModifiedBy>Cusveller, B</cp:lastModifiedBy>
  <cp:revision>3</cp:revision>
  <dcterms:created xsi:type="dcterms:W3CDTF">2017-03-21T20:26:37Z</dcterms:created>
  <dcterms:modified xsi:type="dcterms:W3CDTF">2018-09-26T08:17:55Z</dcterms:modified>
</cp:coreProperties>
</file>