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handoutMasterIdLst>
    <p:handoutMasterId r:id="rId14"/>
  </p:handoutMasterIdLst>
  <p:sldIdLst>
    <p:sldId id="256" r:id="rId5"/>
    <p:sldId id="264" r:id="rId6"/>
    <p:sldId id="268" r:id="rId7"/>
    <p:sldId id="271" r:id="rId8"/>
    <p:sldId id="270" r:id="rId9"/>
    <p:sldId id="265" r:id="rId10"/>
    <p:sldId id="269" r:id="rId11"/>
    <p:sldId id="272" r:id="rId12"/>
  </p:sldIdLst>
  <p:sldSz cx="9144000" cy="6858000" type="screen4x3"/>
  <p:notesSz cx="6708775" cy="983615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6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369" autoAdjust="0"/>
  </p:normalViewPr>
  <p:slideViewPr>
    <p:cSldViewPr showGuides="1">
      <p:cViewPr>
        <p:scale>
          <a:sx n="99" d="100"/>
          <a:sy n="99" d="100"/>
        </p:scale>
        <p:origin x="-941" y="60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AT"/>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Tabelle1!$B$1</c:f>
              <c:strCache>
                <c:ptCount val="1"/>
                <c:pt idx="0">
                  <c:v>very important</c:v>
                </c:pt>
              </c:strCache>
            </c:strRef>
          </c:tx>
          <c:invertIfNegative val="0"/>
          <c:cat>
            <c:strRef>
              <c:f>Tabelle1!$A$2:$A$10</c:f>
              <c:strCache>
                <c:ptCount val="9"/>
                <c:pt idx="0">
                  <c:v>Recognise the importance of the spiritual dimension that sustains physical and mental well-being.</c:v>
                </c:pt>
                <c:pt idx="1">
                  <c:v>Value knowledge and experience as important elements in dealing with the patients/clients’ and their families existential questions</c:v>
                </c:pt>
                <c:pt idx="2">
                  <c:v>Be aware of own spirituality and use of self as a resource for spiritual care.</c:v>
                </c:pt>
                <c:pt idx="3">
                  <c:v>Acknowledge and respect the patients/clients’ diverse cultural world views, beliefs and practices in relation to your own spirituality</c:v>
                </c:pt>
                <c:pt idx="4">
                  <c:v>Demonstrate availability, authenticity and presence throughout the patients/clients’ journey within a caring and compassionate relationship.</c:v>
                </c:pt>
                <c:pt idx="5">
                  <c:v>Respect the patients/clients’ right to make informed decisions about their care and treatment in line with their spirituality</c:v>
                </c:pt>
                <c:pt idx="6">
                  <c:v>Document and share spiritual information about the patient/client in a confidential manner within the multidisciplinary team</c:v>
                </c:pt>
                <c:pt idx="7">
                  <c:v>Use informal/formal assessments to identify patients/clients’ spiritual resources and spiritual needs, and plan spiritual care</c:v>
                </c:pt>
                <c:pt idx="8">
                  <c:v>Provide appropriate spiritual care and make timely referral for additional spiritual support to relevant others if necessary</c:v>
                </c:pt>
              </c:strCache>
            </c:strRef>
          </c:cat>
          <c:val>
            <c:numRef>
              <c:f>Tabelle1!$B$2:$B$10</c:f>
              <c:numCache>
                <c:formatCode>_-* #,##0_-;\-* #,##0_-;_-* "-"??_-;_-@_-</c:formatCode>
                <c:ptCount val="9"/>
                <c:pt idx="0" formatCode="_(* #,##0.00_);_(* \(#,##0.00\);_(* &quot;-&quot;??_);_(@_)">
                  <c:v>0</c:v>
                </c:pt>
                <c:pt idx="1">
                  <c:v>67</c:v>
                </c:pt>
                <c:pt idx="2">
                  <c:v>34</c:v>
                </c:pt>
                <c:pt idx="3">
                  <c:v>33</c:v>
                </c:pt>
                <c:pt idx="4">
                  <c:v>28</c:v>
                </c:pt>
                <c:pt idx="5">
                  <c:v>41</c:v>
                </c:pt>
                <c:pt idx="6">
                  <c:v>42</c:v>
                </c:pt>
                <c:pt idx="7">
                  <c:v>20</c:v>
                </c:pt>
                <c:pt idx="8">
                  <c:v>16</c:v>
                </c:pt>
              </c:numCache>
            </c:numRef>
          </c:val>
        </c:ser>
        <c:ser>
          <c:idx val="1"/>
          <c:order val="1"/>
          <c:tx>
            <c:strRef>
              <c:f>Tabelle1!$C$1</c:f>
              <c:strCache>
                <c:ptCount val="1"/>
                <c:pt idx="0">
                  <c:v>important</c:v>
                </c:pt>
              </c:strCache>
            </c:strRef>
          </c:tx>
          <c:invertIfNegative val="0"/>
          <c:cat>
            <c:strRef>
              <c:f>Tabelle1!$A$2:$A$10</c:f>
              <c:strCache>
                <c:ptCount val="9"/>
                <c:pt idx="0">
                  <c:v>Recognise the importance of the spiritual dimension that sustains physical and mental well-being.</c:v>
                </c:pt>
                <c:pt idx="1">
                  <c:v>Value knowledge and experience as important elements in dealing with the patients/clients’ and their families existential questions</c:v>
                </c:pt>
                <c:pt idx="2">
                  <c:v>Be aware of own spirituality and use of self as a resource for spiritual care.</c:v>
                </c:pt>
                <c:pt idx="3">
                  <c:v>Acknowledge and respect the patients/clients’ diverse cultural world views, beliefs and practices in relation to your own spirituality</c:v>
                </c:pt>
                <c:pt idx="4">
                  <c:v>Demonstrate availability, authenticity and presence throughout the patients/clients’ journey within a caring and compassionate relationship.</c:v>
                </c:pt>
                <c:pt idx="5">
                  <c:v>Respect the patients/clients’ right to make informed decisions about their care and treatment in line with their spirituality</c:v>
                </c:pt>
                <c:pt idx="6">
                  <c:v>Document and share spiritual information about the patient/client in a confidential manner within the multidisciplinary team</c:v>
                </c:pt>
                <c:pt idx="7">
                  <c:v>Use informal/formal assessments to identify patients/clients’ spiritual resources and spiritual needs, and plan spiritual care</c:v>
                </c:pt>
                <c:pt idx="8">
                  <c:v>Provide appropriate spiritual care and make timely referral for additional spiritual support to relevant others if necessary</c:v>
                </c:pt>
              </c:strCache>
            </c:strRef>
          </c:cat>
          <c:val>
            <c:numRef>
              <c:f>Tabelle1!$C$2:$C$10</c:f>
              <c:numCache>
                <c:formatCode>_-* #,##0_-;\-* #,##0_-;_-* "-"??_-;_-@_-</c:formatCode>
                <c:ptCount val="9"/>
                <c:pt idx="0" formatCode="_(* #,##0.00_);_(* \(#,##0.00\);_(* &quot;-&quot;??_);_(@_)">
                  <c:v>0</c:v>
                </c:pt>
                <c:pt idx="1">
                  <c:v>31</c:v>
                </c:pt>
                <c:pt idx="2">
                  <c:v>55</c:v>
                </c:pt>
                <c:pt idx="3">
                  <c:v>59</c:v>
                </c:pt>
                <c:pt idx="4">
                  <c:v>59</c:v>
                </c:pt>
                <c:pt idx="5">
                  <c:v>52</c:v>
                </c:pt>
                <c:pt idx="6">
                  <c:v>42</c:v>
                </c:pt>
                <c:pt idx="7">
                  <c:v>43</c:v>
                </c:pt>
                <c:pt idx="8">
                  <c:v>60</c:v>
                </c:pt>
              </c:numCache>
            </c:numRef>
          </c:val>
        </c:ser>
        <c:ser>
          <c:idx val="2"/>
          <c:order val="2"/>
          <c:tx>
            <c:strRef>
              <c:f>Tabelle1!$D$1</c:f>
              <c:strCache>
                <c:ptCount val="1"/>
                <c:pt idx="0">
                  <c:v>less important</c:v>
                </c:pt>
              </c:strCache>
            </c:strRef>
          </c:tx>
          <c:invertIfNegative val="0"/>
          <c:cat>
            <c:strRef>
              <c:f>Tabelle1!$A$2:$A$10</c:f>
              <c:strCache>
                <c:ptCount val="9"/>
                <c:pt idx="0">
                  <c:v>Recognise the importance of the spiritual dimension that sustains physical and mental well-being.</c:v>
                </c:pt>
                <c:pt idx="1">
                  <c:v>Value knowledge and experience as important elements in dealing with the patients/clients’ and their families existential questions</c:v>
                </c:pt>
                <c:pt idx="2">
                  <c:v>Be aware of own spirituality and use of self as a resource for spiritual care.</c:v>
                </c:pt>
                <c:pt idx="3">
                  <c:v>Acknowledge and respect the patients/clients’ diverse cultural world views, beliefs and practices in relation to your own spirituality</c:v>
                </c:pt>
                <c:pt idx="4">
                  <c:v>Demonstrate availability, authenticity and presence throughout the patients/clients’ journey within a caring and compassionate relationship.</c:v>
                </c:pt>
                <c:pt idx="5">
                  <c:v>Respect the patients/clients’ right to make informed decisions about their care and treatment in line with their spirituality</c:v>
                </c:pt>
                <c:pt idx="6">
                  <c:v>Document and share spiritual information about the patient/client in a confidential manner within the multidisciplinary team</c:v>
                </c:pt>
                <c:pt idx="7">
                  <c:v>Use informal/formal assessments to identify patients/clients’ spiritual resources and spiritual needs, and plan spiritual care</c:v>
                </c:pt>
                <c:pt idx="8">
                  <c:v>Provide appropriate spiritual care and make timely referral for additional spiritual support to relevant others if necessary</c:v>
                </c:pt>
              </c:strCache>
            </c:strRef>
          </c:cat>
          <c:val>
            <c:numRef>
              <c:f>Tabelle1!$D$2:$D$10</c:f>
              <c:numCache>
                <c:formatCode>_-* #,##0_-;\-* #,##0_-;_-* "-"??_-;_-@_-</c:formatCode>
                <c:ptCount val="9"/>
                <c:pt idx="0" formatCode="_(* #,##0.00_);_(* \(#,##0.00\);_(* &quot;-&quot;??_);_(@_)">
                  <c:v>0</c:v>
                </c:pt>
                <c:pt idx="1">
                  <c:v>0</c:v>
                </c:pt>
                <c:pt idx="2">
                  <c:v>9</c:v>
                </c:pt>
                <c:pt idx="3">
                  <c:v>8</c:v>
                </c:pt>
                <c:pt idx="4">
                  <c:v>4</c:v>
                </c:pt>
                <c:pt idx="5">
                  <c:v>4</c:v>
                </c:pt>
                <c:pt idx="6">
                  <c:v>12</c:v>
                </c:pt>
                <c:pt idx="7">
                  <c:v>18</c:v>
                </c:pt>
                <c:pt idx="8">
                  <c:v>11</c:v>
                </c:pt>
              </c:numCache>
            </c:numRef>
          </c:val>
        </c:ser>
        <c:ser>
          <c:idx val="3"/>
          <c:order val="3"/>
          <c:tx>
            <c:strRef>
              <c:f>Tabelle1!$E$1</c:f>
              <c:strCache>
                <c:ptCount val="1"/>
                <c:pt idx="0">
                  <c:v>not at all important</c:v>
                </c:pt>
              </c:strCache>
            </c:strRef>
          </c:tx>
          <c:invertIfNegative val="0"/>
          <c:cat>
            <c:strRef>
              <c:f>Tabelle1!$A$2:$A$10</c:f>
              <c:strCache>
                <c:ptCount val="9"/>
                <c:pt idx="0">
                  <c:v>Recognise the importance of the spiritual dimension that sustains physical and mental well-being.</c:v>
                </c:pt>
                <c:pt idx="1">
                  <c:v>Value knowledge and experience as important elements in dealing with the patients/clients’ and their families existential questions</c:v>
                </c:pt>
                <c:pt idx="2">
                  <c:v>Be aware of own spirituality and use of self as a resource for spiritual care.</c:v>
                </c:pt>
                <c:pt idx="3">
                  <c:v>Acknowledge and respect the patients/clients’ diverse cultural world views, beliefs and practices in relation to your own spirituality</c:v>
                </c:pt>
                <c:pt idx="4">
                  <c:v>Demonstrate availability, authenticity and presence throughout the patients/clients’ journey within a caring and compassionate relationship.</c:v>
                </c:pt>
                <c:pt idx="5">
                  <c:v>Respect the patients/clients’ right to make informed decisions about their care and treatment in line with their spirituality</c:v>
                </c:pt>
                <c:pt idx="6">
                  <c:v>Document and share spiritual information about the patient/client in a confidential manner within the multidisciplinary team</c:v>
                </c:pt>
                <c:pt idx="7">
                  <c:v>Use informal/formal assessments to identify patients/clients’ spiritual resources and spiritual needs, and plan spiritual care</c:v>
                </c:pt>
                <c:pt idx="8">
                  <c:v>Provide appropriate spiritual care and make timely referral for additional spiritual support to relevant others if necessary</c:v>
                </c:pt>
              </c:strCache>
            </c:strRef>
          </c:cat>
          <c:val>
            <c:numRef>
              <c:f>Tabelle1!$E$2:$E$10</c:f>
              <c:numCache>
                <c:formatCode>_-* #,##0_-;\-* #,##0_-;_-* "-"??_-;_-@_-</c:formatCode>
                <c:ptCount val="9"/>
                <c:pt idx="0" formatCode="_(* #,##0.00_);_(* \(#,##0.00\);_(* &quot;-&quot;??_);_(@_)">
                  <c:v>0</c:v>
                </c:pt>
                <c:pt idx="1">
                  <c:v>4</c:v>
                </c:pt>
                <c:pt idx="2">
                  <c:v>4</c:v>
                </c:pt>
                <c:pt idx="3">
                  <c:v>0</c:v>
                </c:pt>
                <c:pt idx="4">
                  <c:v>9</c:v>
                </c:pt>
                <c:pt idx="5">
                  <c:v>2</c:v>
                </c:pt>
                <c:pt idx="6">
                  <c:v>5</c:v>
                </c:pt>
                <c:pt idx="7">
                  <c:v>18</c:v>
                </c:pt>
                <c:pt idx="8">
                  <c:v>13</c:v>
                </c:pt>
              </c:numCache>
            </c:numRef>
          </c:val>
        </c:ser>
        <c:dLbls>
          <c:showLegendKey val="0"/>
          <c:showVal val="0"/>
          <c:showCatName val="0"/>
          <c:showSerName val="0"/>
          <c:showPercent val="0"/>
          <c:showBubbleSize val="0"/>
        </c:dLbls>
        <c:gapWidth val="75"/>
        <c:shape val="box"/>
        <c:axId val="8531968"/>
        <c:axId val="8533504"/>
        <c:axId val="0"/>
      </c:bar3DChart>
      <c:catAx>
        <c:axId val="8531968"/>
        <c:scaling>
          <c:orientation val="minMax"/>
        </c:scaling>
        <c:delete val="0"/>
        <c:axPos val="b"/>
        <c:majorTickMark val="none"/>
        <c:minorTickMark val="none"/>
        <c:tickLblPos val="nextTo"/>
        <c:txPr>
          <a:bodyPr/>
          <a:lstStyle/>
          <a:p>
            <a:pPr>
              <a:defRPr sz="1200"/>
            </a:pPr>
            <a:endParaRPr lang="de-DE"/>
          </a:p>
        </c:txPr>
        <c:crossAx val="8533504"/>
        <c:crossesAt val="0"/>
        <c:auto val="1"/>
        <c:lblAlgn val="ctr"/>
        <c:lblOffset val="100"/>
        <c:noMultiLvlLbl val="0"/>
      </c:catAx>
      <c:valAx>
        <c:axId val="8533504"/>
        <c:scaling>
          <c:orientation val="minMax"/>
          <c:max val="100"/>
        </c:scaling>
        <c:delete val="0"/>
        <c:axPos val="l"/>
        <c:majorGridlines/>
        <c:numFmt formatCode="General" sourceLinked="0"/>
        <c:majorTickMark val="none"/>
        <c:minorTickMark val="none"/>
        <c:tickLblPos val="nextTo"/>
        <c:crossAx val="8531968"/>
        <c:crosses val="autoZero"/>
        <c:crossBetween val="between"/>
        <c:majorUnit val="10"/>
        <c:minorUnit val="5"/>
      </c:valAx>
    </c:plotArea>
    <c:legend>
      <c:legendPos val="b"/>
      <c:layout/>
      <c:overlay val="0"/>
      <c:txPr>
        <a:bodyPr/>
        <a:lstStyle/>
        <a:p>
          <a:pPr>
            <a:defRPr sz="1400"/>
          </a:pPr>
          <a:endParaRPr lang="de-DE"/>
        </a:p>
      </c:txPr>
    </c:legend>
    <c:plotVisOnly val="1"/>
    <c:dispBlanksAs val="gap"/>
    <c:showDLblsOverMax val="0"/>
  </c:chart>
  <c:txPr>
    <a:bodyPr/>
    <a:lstStyle/>
    <a:p>
      <a:pPr>
        <a:defRPr sz="1800"/>
      </a:pPr>
      <a:endParaRPr lang="de-DE"/>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06713"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9219" name="Rectangle 3"/>
          <p:cNvSpPr>
            <a:spLocks noGrp="1" noChangeArrowheads="1"/>
          </p:cNvSpPr>
          <p:nvPr>
            <p:ph type="dt" sz="quarter" idx="1"/>
          </p:nvPr>
        </p:nvSpPr>
        <p:spPr bwMode="auto">
          <a:xfrm>
            <a:off x="3800475" y="0"/>
            <a:ext cx="2906713"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9220" name="Rectangle 4"/>
          <p:cNvSpPr>
            <a:spLocks noGrp="1" noChangeArrowheads="1"/>
          </p:cNvSpPr>
          <p:nvPr>
            <p:ph type="ftr" sz="quarter" idx="2"/>
          </p:nvPr>
        </p:nvSpPr>
        <p:spPr bwMode="auto">
          <a:xfrm>
            <a:off x="0" y="9342438"/>
            <a:ext cx="2906713"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9221" name="Rectangle 5"/>
          <p:cNvSpPr>
            <a:spLocks noGrp="1" noChangeArrowheads="1"/>
          </p:cNvSpPr>
          <p:nvPr>
            <p:ph type="sldNum" sz="quarter" idx="3"/>
          </p:nvPr>
        </p:nvSpPr>
        <p:spPr bwMode="auto">
          <a:xfrm>
            <a:off x="3800475" y="9342438"/>
            <a:ext cx="2906713"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273F79C-F3AF-447A-B5A0-DB77D0EFF76B}" type="slidenum">
              <a:rPr lang="de-DE"/>
              <a:pPr/>
              <a:t>‹Nr.›</a:t>
            </a:fld>
            <a:endParaRPr lang="de-DE"/>
          </a:p>
        </p:txBody>
      </p:sp>
    </p:spTree>
    <p:extLst>
      <p:ext uri="{BB962C8B-B14F-4D97-AF65-F5344CB8AC3E}">
        <p14:creationId xmlns:p14="http://schemas.microsoft.com/office/powerpoint/2010/main" val="3202023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06713" cy="492125"/>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00475" y="0"/>
            <a:ext cx="2906713" cy="492125"/>
          </a:xfrm>
          <a:prstGeom prst="rect">
            <a:avLst/>
          </a:prstGeom>
        </p:spPr>
        <p:txBody>
          <a:bodyPr vert="horz" lIns="91440" tIns="45720" rIns="91440" bIns="45720" rtlCol="0"/>
          <a:lstStyle>
            <a:lvl1pPr algn="r">
              <a:defRPr sz="1200"/>
            </a:lvl1pPr>
          </a:lstStyle>
          <a:p>
            <a:fld id="{4092F27F-E9F6-44BC-8721-D76D80610D18}" type="datetimeFigureOut">
              <a:rPr lang="de-AT" smtClean="0"/>
              <a:t>24.09.2018</a:t>
            </a:fld>
            <a:endParaRPr lang="de-AT"/>
          </a:p>
        </p:txBody>
      </p:sp>
      <p:sp>
        <p:nvSpPr>
          <p:cNvPr id="4" name="Folienbildplatzhalter 3"/>
          <p:cNvSpPr>
            <a:spLocks noGrp="1" noRot="1" noChangeAspect="1"/>
          </p:cNvSpPr>
          <p:nvPr>
            <p:ph type="sldImg" idx="2"/>
          </p:nvPr>
        </p:nvSpPr>
        <p:spPr>
          <a:xfrm>
            <a:off x="896938" y="738188"/>
            <a:ext cx="4914900" cy="3687762"/>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71513" y="4672013"/>
            <a:ext cx="5365750" cy="44259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6" name="Fußzeilenplatzhalter 5"/>
          <p:cNvSpPr>
            <a:spLocks noGrp="1"/>
          </p:cNvSpPr>
          <p:nvPr>
            <p:ph type="ftr" sz="quarter" idx="4"/>
          </p:nvPr>
        </p:nvSpPr>
        <p:spPr>
          <a:xfrm>
            <a:off x="0" y="9342438"/>
            <a:ext cx="2906713" cy="492125"/>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00475" y="9342438"/>
            <a:ext cx="2906713" cy="492125"/>
          </a:xfrm>
          <a:prstGeom prst="rect">
            <a:avLst/>
          </a:prstGeom>
        </p:spPr>
        <p:txBody>
          <a:bodyPr vert="horz" lIns="91440" tIns="45720" rIns="91440" bIns="45720" rtlCol="0" anchor="b"/>
          <a:lstStyle>
            <a:lvl1pPr algn="r">
              <a:defRPr sz="1200"/>
            </a:lvl1pPr>
          </a:lstStyle>
          <a:p>
            <a:fld id="{153DB553-632F-4913-BA41-A64BF8823898}" type="slidenum">
              <a:rPr lang="de-AT" smtClean="0"/>
              <a:t>‹Nr.›</a:t>
            </a:fld>
            <a:endParaRPr lang="de-AT"/>
          </a:p>
        </p:txBody>
      </p:sp>
    </p:spTree>
    <p:extLst>
      <p:ext uri="{BB962C8B-B14F-4D97-AF65-F5344CB8AC3E}">
        <p14:creationId xmlns:p14="http://schemas.microsoft.com/office/powerpoint/2010/main" val="1308662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smtClean="0"/>
              <a:t>Zusammenfassung Sektion A </a:t>
            </a:r>
          </a:p>
          <a:p>
            <a:r>
              <a:rPr lang="de-AT" dirty="0" smtClean="0"/>
              <a:t>Das durchschnittliche Alter der 12 Teilnehmer dieser Befragung war 21,4 Jahre und es handelte sich um elf weibliche und einen männlichen Menschen. Sieben der Befragten sind alleinstehend, vier leben mit ihrem Partner zusammen und eine Befragte gab an verheiratet zu sein. Bis auf eine Person, die keine Angabe machte, sind alle Teilzeit berufstätig und arbeiten durchschnittlich 2,4 berufsständig. Die meisten sind entweder katholisch und evangelisch, nur eine Person gehört keiner Religion an und eine der freien Kirche. Die Frage nach der körperlichen Beeinträchtigung innerhalb der letzten drei Tage beantwortete die Hälfte der Befragten mit keinen Beeinträchtigungen und die anderen sechs gaben zwischen 10 und 30 an. Bei der Frage um die psychische Beeinträchtigung innerhalb der letzten drei Tage gab nur eine Person keine Beeinträchtigung an und die Restlichen eine Beeinträchtigung zwischen 20 und 90, wobei sich die meisten Antworten zwischen 20 und 50 liegen.  </a:t>
            </a:r>
          </a:p>
          <a:p>
            <a:r>
              <a:rPr lang="de-AT" dirty="0" smtClean="0"/>
              <a:t> </a:t>
            </a:r>
          </a:p>
          <a:p>
            <a:r>
              <a:rPr lang="de-AT" dirty="0" smtClean="0"/>
              <a:t>Zusammenfassung Sektion B  </a:t>
            </a:r>
          </a:p>
          <a:p>
            <a:r>
              <a:rPr lang="de-AT" dirty="0" smtClean="0"/>
              <a:t>Bei der Sichtweise auf Religion/Spiritualität (R/S) und der Gesundheit gaben sieben Menschen an, dass sie denken, dass sich die R/S stark auf die Gesundheit von Patienten auswirkt, vier waren der Meinung, dass es sich etwas darauf auswirkt und eine Person denkt, dass es sich wenig auswirkt. Bis auf zwei Personen finden es alle anderen angemessen über die R/S zu sprechen, wenn ein Patient/Angehöriger diese zur Sprache bringt. Das Gleiche Ergebnis spiegelt sich auch wieder in der Frage, ob es angemessen ist, mit Patienten/Angehörigen über die eigene R/S zu sprechen. Bei der Frage nach der R/S nach banalen Erkrankungen oder Verletzungen geben die meisten (acht) an, dass sie niemals nach der R/S fragen. Bei der Frage der R/S nach einer angstbesetzten Diagnose spalten sich die Antworten sehr. Am meisten werden die Personen nach der R/S dann gefragt, wenn sie mit dem Lebensende konfrontiert sind. Auf R/S, die in Gesprächen mit Patienten oder Angehörigen auftauchen reagieren die meisten der Befragten mit aufmerksamen Zuhören und einem einfühlenden Verhalten. Gefolgt von dieser Verhaltensweise versuchen vier Personen manchmal und drei Personen oft das Thema auf taktvolle Weise zu wechseln. Fast alle geben an in solchen Situationen nicht mit den Angehörigen oder den Patienten zu beten, zwei machen dies selten.  </a:t>
            </a:r>
          </a:p>
          <a:p>
            <a:r>
              <a:rPr lang="de-AT" dirty="0" smtClean="0"/>
              <a:t>Als nächstes ging es in der Befragung darum, ob es einen Grund gibt, der die Befragten davon abhält mit den Patienten oder Angehörigen über R/S zu sprechen. Diese Frage beantworteten vier Personen mit nein und acht Personen mit ja. Von den Personen, die angaben, dass sie etwas </a:t>
            </a:r>
          </a:p>
          <a:p>
            <a:r>
              <a:rPr lang="de-AT" dirty="0" smtClean="0"/>
              <a:t>abhält, war es meistens die professionelle Neutralität, gefolgt von der Sorge den Patienten oder Angehörigen zu nahe zu treten, wobei dies nur zwei Personen angaben. </a:t>
            </a:r>
          </a:p>
          <a:p>
            <a:r>
              <a:rPr lang="de-AT" dirty="0" smtClean="0"/>
              <a:t>Bei der Frage nach dem Zeitaufwand, den die Befragten für dieses Thema aufwenden, stellte sich heraus, dass es sieben Leute für genau richtig und sechs Leute für zu klein halten, wie viel Zeit sie hierfür investieren. Keiner der Befragten gab an, dass er sich zu viel mit diesem Thema auseinandersetzt. </a:t>
            </a:r>
            <a:r>
              <a:rPr lang="de-AT" dirty="0" err="1" smtClean="0"/>
              <a:t>Weiters</a:t>
            </a:r>
            <a:r>
              <a:rPr lang="de-AT" dirty="0" smtClean="0"/>
              <a:t> haben sich acht Personen an einer Fortbildung/Veranstaltung zu diesem Thema teilgenommen und davon war es acht im Rahmen einer Lehrveranstaltung, während der Ausbildung oder des Studiums und eine der befragten Personen hat sich mittels Büchern und Zeitschriften weitergebildet. </a:t>
            </a:r>
          </a:p>
          <a:p>
            <a:r>
              <a:rPr lang="de-AT" dirty="0" smtClean="0"/>
              <a:t> </a:t>
            </a:r>
          </a:p>
          <a:p>
            <a:r>
              <a:rPr lang="de-AT" dirty="0" smtClean="0"/>
              <a:t>Zusammenfassung Sektion C </a:t>
            </a:r>
          </a:p>
          <a:p>
            <a:r>
              <a:rPr lang="de-AT" dirty="0" smtClean="0"/>
              <a:t>Die Hälfte der Befragten schätzt sich selbst als mäßig spirituell ein, drei Personen als wenig und drei Personen als überhaupt nicht spirituell. Bei der Frage nach der Religiosität spiegelt sich dieses Antwortverhalten wieder, denn hier halten sich die mäßige und die überhaupt nicht spirituelle Einschätzung in der Waage. Gleich viele Personen geben an, dass sie an Gott oder eine höhere Macht glauben und dass sie nicht daran glauben, von den restlichen vier Personen wissen es zwei nicht und zwei glauben nur manchmal daran. Bei der Frage über das Leben nach dem Tod gibt die Hälfte der Befragte an, dass sie daran glaubt, von den restlichen sechs Personen geben vier an, dass sie es nicht wissen und zwei, dass sie nicht daran glauben. Sechs Menschen suchen in problematischen Situationen in ihrem Leben nicht nach Hilfe bei Gott oder einer höheren Macht. Alle, bis auf zwei Personen, haben noch keine spirituellen oder religiösen Erfahrungen gemacht, die ihr Leben beeinflusst haben. Einer der beiden Personen, die dies schon gemacht hat, hat angegeben, dass dies im Kontext ihres klinischen Alltags geschehen ist. Alle der Befragten nehmen zwischen einmal pro Jahr und nie an einem Gottesdienst teil und keiner der Teilnehmer, außer einer, verwendet Zeit für private religiöse Tätigkeiten.  </a:t>
            </a:r>
          </a:p>
          <a:p>
            <a:r>
              <a:rPr lang="de-AT" dirty="0" smtClean="0"/>
              <a:t>Die Meinung nach der religiösen Überzeugung als Grundlage für die Lebenseinstellung spaltete die Befragten in zwei Hälften. Die eine sieht dies eher nicht als die Grundlage und die andere Hälfte gar nicht. Keiner der Befragten würde dies als die Grundlage ihrer Lebenseinstellung angeben. Das gleiche Ergebnis wiederholt sich bei der Frage um die Bemühungen die religiösen Überzeugungen in allen Bereichen des Lebens umzusetzen.  </a:t>
            </a:r>
          </a:p>
          <a:p>
            <a:r>
              <a:rPr lang="de-AT" dirty="0" smtClean="0"/>
              <a:t> </a:t>
            </a:r>
          </a:p>
          <a:p>
            <a:r>
              <a:rPr lang="de-AT" dirty="0" smtClean="0"/>
              <a:t> </a:t>
            </a:r>
          </a:p>
          <a:p>
            <a:r>
              <a:rPr lang="de-AT" dirty="0" smtClean="0"/>
              <a:t>Zusammenfassung Sektion D </a:t>
            </a:r>
          </a:p>
          <a:p>
            <a:r>
              <a:rPr lang="de-AT" dirty="0" smtClean="0"/>
              <a:t>Die Befragten fanden dieses Thema alle, bis auf einen, sehr interessant und die Dozentin sehr engagiert, sowie aufgeschlossen und professionell. Besonders gut fanden sie die Gruppenarbeit und die Bezugnahme auf die palliative Versorgung. Eine Person hat sich damit auseinandergesetzt, was sie machen würde, wenn sie Kursleiter/-in wäre und hat angegeben das Thema mehr auf die Praxis zu beziehen. </a:t>
            </a:r>
          </a:p>
          <a:p>
            <a:endParaRPr lang="de-AT" dirty="0"/>
          </a:p>
        </p:txBody>
      </p:sp>
      <p:sp>
        <p:nvSpPr>
          <p:cNvPr id="4" name="Foliennummernplatzhalter 3"/>
          <p:cNvSpPr>
            <a:spLocks noGrp="1"/>
          </p:cNvSpPr>
          <p:nvPr>
            <p:ph type="sldNum" sz="quarter" idx="10"/>
          </p:nvPr>
        </p:nvSpPr>
        <p:spPr/>
        <p:txBody>
          <a:bodyPr/>
          <a:lstStyle/>
          <a:p>
            <a:fld id="{153DB553-632F-4913-BA41-A64BF8823898}" type="slidenum">
              <a:rPr lang="de-AT" smtClean="0"/>
              <a:t>3</a:t>
            </a:fld>
            <a:endParaRPr lang="de-AT"/>
          </a:p>
        </p:txBody>
      </p:sp>
    </p:spTree>
    <p:extLst>
      <p:ext uri="{BB962C8B-B14F-4D97-AF65-F5344CB8AC3E}">
        <p14:creationId xmlns:p14="http://schemas.microsoft.com/office/powerpoint/2010/main" val="3304240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153DB553-632F-4913-BA41-A64BF8823898}" type="slidenum">
              <a:rPr lang="de-AT" smtClean="0"/>
              <a:t>4</a:t>
            </a:fld>
            <a:endParaRPr lang="de-AT"/>
          </a:p>
        </p:txBody>
      </p:sp>
    </p:spTree>
    <p:extLst>
      <p:ext uri="{BB962C8B-B14F-4D97-AF65-F5344CB8AC3E}">
        <p14:creationId xmlns:p14="http://schemas.microsoft.com/office/powerpoint/2010/main" val="219800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smtClean="0"/>
              <a:t>Part </a:t>
            </a:r>
            <a:r>
              <a:rPr lang="de-AT" dirty="0" err="1" smtClean="0"/>
              <a:t>of</a:t>
            </a:r>
            <a:r>
              <a:rPr lang="de-AT" dirty="0" smtClean="0"/>
              <a:t> the </a:t>
            </a:r>
            <a:r>
              <a:rPr lang="de-AT" dirty="0" err="1" smtClean="0"/>
              <a:t>communication</a:t>
            </a:r>
            <a:r>
              <a:rPr lang="de-AT" dirty="0" smtClean="0"/>
              <a:t> </a:t>
            </a:r>
            <a:r>
              <a:rPr lang="de-AT" dirty="0" err="1" smtClean="0"/>
              <a:t>training</a:t>
            </a:r>
            <a:endParaRPr lang="de-AT" dirty="0"/>
          </a:p>
        </p:txBody>
      </p:sp>
      <p:sp>
        <p:nvSpPr>
          <p:cNvPr id="4" name="Foliennummernplatzhalter 3"/>
          <p:cNvSpPr>
            <a:spLocks noGrp="1"/>
          </p:cNvSpPr>
          <p:nvPr>
            <p:ph type="sldNum" sz="quarter" idx="10"/>
          </p:nvPr>
        </p:nvSpPr>
        <p:spPr/>
        <p:txBody>
          <a:bodyPr/>
          <a:lstStyle/>
          <a:p>
            <a:fld id="{153DB553-632F-4913-BA41-A64BF8823898}" type="slidenum">
              <a:rPr lang="de-AT" smtClean="0"/>
              <a:t>5</a:t>
            </a:fld>
            <a:endParaRPr lang="de-AT"/>
          </a:p>
        </p:txBody>
      </p:sp>
    </p:spTree>
    <p:extLst>
      <p:ext uri="{BB962C8B-B14F-4D97-AF65-F5344CB8AC3E}">
        <p14:creationId xmlns:p14="http://schemas.microsoft.com/office/powerpoint/2010/main" val="2573854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de-DE" dirty="0"/>
          </a:p>
        </p:txBody>
      </p:sp>
      <p:sp>
        <p:nvSpPr>
          <p:cNvPr id="4" name="Slaidinumbri kohatäide 3"/>
          <p:cNvSpPr>
            <a:spLocks noGrp="1"/>
          </p:cNvSpPr>
          <p:nvPr>
            <p:ph type="sldNum" sz="quarter" idx="10"/>
          </p:nvPr>
        </p:nvSpPr>
        <p:spPr/>
        <p:txBody>
          <a:bodyPr/>
          <a:lstStyle/>
          <a:p>
            <a:fld id="{153DB553-632F-4913-BA41-A64BF8823898}" type="slidenum">
              <a:rPr lang="de-AT" smtClean="0"/>
              <a:t>6</a:t>
            </a:fld>
            <a:endParaRPr lang="de-AT"/>
          </a:p>
        </p:txBody>
      </p:sp>
    </p:spTree>
    <p:extLst>
      <p:ext uri="{BB962C8B-B14F-4D97-AF65-F5344CB8AC3E}">
        <p14:creationId xmlns:p14="http://schemas.microsoft.com/office/powerpoint/2010/main" val="930861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153DB553-632F-4913-BA41-A64BF8823898}" type="slidenum">
              <a:rPr lang="de-AT" smtClean="0"/>
              <a:t>7</a:t>
            </a:fld>
            <a:endParaRPr lang="de-AT"/>
          </a:p>
        </p:txBody>
      </p:sp>
    </p:spTree>
    <p:extLst>
      <p:ext uri="{BB962C8B-B14F-4D97-AF65-F5344CB8AC3E}">
        <p14:creationId xmlns:p14="http://schemas.microsoft.com/office/powerpoint/2010/main" val="27273265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103" name="Picture 7" descr="Logo Farbe_300 dpi cmy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4650" y="1101725"/>
            <a:ext cx="3313113" cy="887413"/>
          </a:xfrm>
          <a:prstGeom prst="rect">
            <a:avLst/>
          </a:prstGeom>
          <a:noFill/>
          <a:extLst>
            <a:ext uri="{909E8E84-426E-40DD-AFC4-6F175D3DCCD1}">
              <a14:hiddenFill xmlns:a14="http://schemas.microsoft.com/office/drawing/2010/main">
                <a:solidFill>
                  <a:srgbClr val="FFFFFF"/>
                </a:solidFill>
              </a14:hiddenFill>
            </a:ext>
          </a:extLst>
        </p:spPr>
      </p:pic>
      <p:sp>
        <p:nvSpPr>
          <p:cNvPr id="4109" name="Rectangle 13"/>
          <p:cNvSpPr>
            <a:spLocks noChangeArrowheads="1"/>
          </p:cNvSpPr>
          <p:nvPr/>
        </p:nvSpPr>
        <p:spPr bwMode="auto">
          <a:xfrm>
            <a:off x="0" y="6497638"/>
            <a:ext cx="9144000" cy="360362"/>
          </a:xfrm>
          <a:prstGeom prst="rect">
            <a:avLst/>
          </a:prstGeom>
          <a:solidFill>
            <a:srgbClr val="004694"/>
          </a:solidFill>
          <a:ln>
            <a:noFill/>
          </a:ln>
          <a:extLst>
            <a:ext uri="{91240B29-F687-4F45-9708-019B960494DF}">
              <a14:hiddenLine xmlns:a14="http://schemas.microsoft.com/office/drawing/2010/main" w="9525">
                <a:solidFill>
                  <a:srgbClr val="808080"/>
                </a:solidFill>
                <a:miter lim="800000"/>
                <a:headEnd/>
                <a:tailEnd/>
              </a14:hiddenLine>
            </a:ext>
          </a:extLst>
        </p:spPr>
        <p:txBody>
          <a:bodyPr/>
          <a:lstStyle/>
          <a:p>
            <a:endParaRPr lang="de-DE"/>
          </a:p>
        </p:txBody>
      </p:sp>
      <p:sp>
        <p:nvSpPr>
          <p:cNvPr id="4101" name="Rectangle 5"/>
          <p:cNvSpPr>
            <a:spLocks noGrp="1" noChangeArrowheads="1"/>
          </p:cNvSpPr>
          <p:nvPr>
            <p:ph type="ftr" sz="quarter" idx="3"/>
          </p:nvPr>
        </p:nvSpPr>
        <p:spPr>
          <a:xfrm>
            <a:off x="395288" y="6564313"/>
            <a:ext cx="8353425" cy="306387"/>
          </a:xfrm>
        </p:spPr>
        <p:txBody>
          <a:bodyPr/>
          <a:lstStyle>
            <a:lvl1pPr algn="ctr">
              <a:defRPr/>
            </a:lvl1pPr>
          </a:lstStyle>
          <a:p>
            <a:r>
              <a:rPr lang="de-DE" dirty="0" smtClean="0"/>
              <a:t>Paracelsus Medizinische Privatuniversität  |  </a:t>
            </a:r>
            <a:r>
              <a:rPr lang="de-DE" dirty="0" err="1" smtClean="0"/>
              <a:t>Strubergasse</a:t>
            </a:r>
            <a:r>
              <a:rPr lang="de-DE" dirty="0" smtClean="0"/>
              <a:t> 21, 5020 Salzburg, Austria  |  www.pmu.ac.at</a:t>
            </a:r>
            <a:endParaRPr lang="de-DE" dirty="0"/>
          </a:p>
        </p:txBody>
      </p:sp>
      <p:sp>
        <p:nvSpPr>
          <p:cNvPr id="4110" name="Line 14"/>
          <p:cNvSpPr>
            <a:spLocks noChangeShapeType="1"/>
          </p:cNvSpPr>
          <p:nvPr/>
        </p:nvSpPr>
        <p:spPr bwMode="auto">
          <a:xfrm>
            <a:off x="1258888" y="4941888"/>
            <a:ext cx="6624637" cy="0"/>
          </a:xfrm>
          <a:prstGeom prst="line">
            <a:avLst/>
          </a:prstGeom>
          <a:noFill/>
          <a:ln w="31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sp>
        <p:nvSpPr>
          <p:cNvPr id="4111" name="Line 15"/>
          <p:cNvSpPr>
            <a:spLocks noChangeShapeType="1"/>
          </p:cNvSpPr>
          <p:nvPr/>
        </p:nvSpPr>
        <p:spPr bwMode="auto">
          <a:xfrm>
            <a:off x="1258888" y="2924175"/>
            <a:ext cx="6624637" cy="0"/>
          </a:xfrm>
          <a:prstGeom prst="line">
            <a:avLst/>
          </a:prstGeom>
          <a:noFill/>
          <a:ln w="31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Fußzeilenplatzhalter 3"/>
          <p:cNvSpPr>
            <a:spLocks noGrp="1"/>
          </p:cNvSpPr>
          <p:nvPr>
            <p:ph type="ftr" sz="quarter" idx="10"/>
          </p:nvPr>
        </p:nvSpPr>
        <p:spPr/>
        <p:txBody>
          <a:bodyPr/>
          <a:lstStyle>
            <a:lvl1pPr>
              <a:defRPr/>
            </a:lvl1pPr>
          </a:lstStyle>
          <a:p>
            <a:r>
              <a:rPr lang="en-US" dirty="0"/>
              <a:t>© </a:t>
            </a:r>
            <a:r>
              <a:rPr lang="de-DE" dirty="0"/>
              <a:t>Paracelsus Medizinische </a:t>
            </a:r>
            <a:r>
              <a:rPr lang="de-DE" dirty="0" smtClean="0"/>
              <a:t>Privatuniversität</a:t>
            </a:r>
            <a:endParaRPr lang="de-DE" dirty="0"/>
          </a:p>
        </p:txBody>
      </p:sp>
      <p:sp>
        <p:nvSpPr>
          <p:cNvPr id="5" name="Foliennummernplatzhalter 4"/>
          <p:cNvSpPr>
            <a:spLocks noGrp="1"/>
          </p:cNvSpPr>
          <p:nvPr>
            <p:ph type="sldNum" sz="quarter" idx="11"/>
          </p:nvPr>
        </p:nvSpPr>
        <p:spPr/>
        <p:txBody>
          <a:bodyPr/>
          <a:lstStyle>
            <a:lvl1pPr>
              <a:defRPr/>
            </a:lvl1pPr>
          </a:lstStyle>
          <a:p>
            <a:fld id="{7031F5D4-56C8-4E50-B8A5-0AA446930469}" type="slidenum">
              <a:rPr lang="de-DE"/>
              <a:pPr/>
              <a:t>‹Nr.›</a:t>
            </a:fld>
            <a:endParaRPr lang="de-DE"/>
          </a:p>
        </p:txBody>
      </p:sp>
    </p:spTree>
    <p:extLst>
      <p:ext uri="{BB962C8B-B14F-4D97-AF65-F5344CB8AC3E}">
        <p14:creationId xmlns:p14="http://schemas.microsoft.com/office/powerpoint/2010/main" val="20908979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6" name="Rectangle 12"/>
          <p:cNvSpPr>
            <a:spLocks noChangeArrowheads="1"/>
          </p:cNvSpPr>
          <p:nvPr/>
        </p:nvSpPr>
        <p:spPr bwMode="auto">
          <a:xfrm>
            <a:off x="0" y="6497638"/>
            <a:ext cx="9144000" cy="360362"/>
          </a:xfrm>
          <a:prstGeom prst="rect">
            <a:avLst/>
          </a:prstGeom>
          <a:solidFill>
            <a:srgbClr val="004694"/>
          </a:solidFill>
          <a:ln>
            <a:noFill/>
          </a:ln>
          <a:extLst>
            <a:ext uri="{91240B29-F687-4F45-9708-019B960494DF}">
              <a14:hiddenLine xmlns:a14="http://schemas.microsoft.com/office/drawing/2010/main" w="9525">
                <a:solidFill>
                  <a:srgbClr val="808080"/>
                </a:solidFill>
                <a:miter lim="800000"/>
                <a:headEnd/>
                <a:tailEnd/>
              </a14:hiddenLine>
            </a:ext>
          </a:extLst>
        </p:spPr>
        <p:txBody>
          <a:bodyPr/>
          <a:lstStyle/>
          <a:p>
            <a:endParaRPr lang="de-DE"/>
          </a:p>
        </p:txBody>
      </p:sp>
      <p:sp>
        <p:nvSpPr>
          <p:cNvPr id="1026" name="Rectangle 2"/>
          <p:cNvSpPr>
            <a:spLocks noGrp="1" noChangeArrowheads="1"/>
          </p:cNvSpPr>
          <p:nvPr>
            <p:ph type="title"/>
          </p:nvPr>
        </p:nvSpPr>
        <p:spPr bwMode="auto">
          <a:xfrm>
            <a:off x="323850" y="115888"/>
            <a:ext cx="84248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dirty="0" smtClean="0"/>
              <a:t>Titelmasterformat durch Klicken bearbeiten</a:t>
            </a:r>
          </a:p>
        </p:txBody>
      </p:sp>
      <p:sp>
        <p:nvSpPr>
          <p:cNvPr id="1027" name="Rectangle 3"/>
          <p:cNvSpPr>
            <a:spLocks noGrp="1" noChangeArrowheads="1"/>
          </p:cNvSpPr>
          <p:nvPr>
            <p:ph type="body" idx="1"/>
          </p:nvPr>
        </p:nvSpPr>
        <p:spPr bwMode="auto">
          <a:xfrm>
            <a:off x="323850" y="1341438"/>
            <a:ext cx="8424863"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031" name="Line 7"/>
          <p:cNvSpPr>
            <a:spLocks noChangeShapeType="1"/>
          </p:cNvSpPr>
          <p:nvPr/>
        </p:nvSpPr>
        <p:spPr bwMode="auto">
          <a:xfrm>
            <a:off x="395288" y="981075"/>
            <a:ext cx="8353425" cy="0"/>
          </a:xfrm>
          <a:prstGeom prst="line">
            <a:avLst/>
          </a:prstGeom>
          <a:noFill/>
          <a:ln w="31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sp>
        <p:nvSpPr>
          <p:cNvPr id="1033" name="Rectangle 9"/>
          <p:cNvSpPr>
            <a:spLocks noGrp="1" noChangeArrowheads="1"/>
          </p:cNvSpPr>
          <p:nvPr>
            <p:ph type="ftr" sz="quarter" idx="3"/>
          </p:nvPr>
        </p:nvSpPr>
        <p:spPr bwMode="auto">
          <a:xfrm>
            <a:off x="250825" y="6562725"/>
            <a:ext cx="7920038"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solidFill>
                  <a:schemeClr val="bg1"/>
                </a:solidFill>
              </a:defRPr>
            </a:lvl1pPr>
          </a:lstStyle>
          <a:p>
            <a:r>
              <a:rPr lang="en-US" dirty="0"/>
              <a:t>© </a:t>
            </a:r>
            <a:r>
              <a:rPr lang="de-DE" dirty="0"/>
              <a:t>Paracelsus Medizinische </a:t>
            </a:r>
            <a:r>
              <a:rPr lang="de-DE" dirty="0" smtClean="0"/>
              <a:t>Privatuniversität</a:t>
            </a:r>
            <a:endParaRPr lang="de-DE" dirty="0"/>
          </a:p>
        </p:txBody>
      </p:sp>
      <p:sp>
        <p:nvSpPr>
          <p:cNvPr id="1037" name="Rectangle 13"/>
          <p:cNvSpPr>
            <a:spLocks noGrp="1" noChangeArrowheads="1"/>
          </p:cNvSpPr>
          <p:nvPr>
            <p:ph type="sldNum" sz="quarter" idx="4"/>
          </p:nvPr>
        </p:nvSpPr>
        <p:spPr bwMode="auto">
          <a:xfrm>
            <a:off x="6686550" y="6564313"/>
            <a:ext cx="2133600" cy="293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chemeClr val="bg1"/>
                </a:solidFill>
              </a:defRPr>
            </a:lvl1pPr>
          </a:lstStyle>
          <a:p>
            <a:fld id="{5DB29722-D18B-4557-AEAD-BD7F4B8C5C7B}" type="slidenum">
              <a:rPr lang="de-DE"/>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dt="0"/>
  <p:txStyles>
    <p:titleStyle>
      <a:lvl1pPr algn="l" rtl="0" eaLnBrk="1" fontAlgn="base" hangingPunct="1">
        <a:spcBef>
          <a:spcPct val="0"/>
        </a:spcBef>
        <a:spcAft>
          <a:spcPct val="0"/>
        </a:spcAft>
        <a:defRPr sz="2600" b="1">
          <a:solidFill>
            <a:srgbClr val="004694"/>
          </a:solidFill>
          <a:latin typeface="+mj-lt"/>
          <a:ea typeface="+mj-ea"/>
          <a:cs typeface="+mj-cs"/>
        </a:defRPr>
      </a:lvl1pPr>
      <a:lvl2pPr algn="l" rtl="0" eaLnBrk="1" fontAlgn="base" hangingPunct="1">
        <a:spcBef>
          <a:spcPct val="0"/>
        </a:spcBef>
        <a:spcAft>
          <a:spcPct val="0"/>
        </a:spcAft>
        <a:defRPr sz="2600">
          <a:solidFill>
            <a:schemeClr val="bg2"/>
          </a:solidFill>
          <a:latin typeface="Arial" charset="0"/>
        </a:defRPr>
      </a:lvl2pPr>
      <a:lvl3pPr algn="l" rtl="0" eaLnBrk="1" fontAlgn="base" hangingPunct="1">
        <a:spcBef>
          <a:spcPct val="0"/>
        </a:spcBef>
        <a:spcAft>
          <a:spcPct val="0"/>
        </a:spcAft>
        <a:defRPr sz="2600">
          <a:solidFill>
            <a:schemeClr val="bg2"/>
          </a:solidFill>
          <a:latin typeface="Arial" charset="0"/>
        </a:defRPr>
      </a:lvl3pPr>
      <a:lvl4pPr algn="l" rtl="0" eaLnBrk="1" fontAlgn="base" hangingPunct="1">
        <a:spcBef>
          <a:spcPct val="0"/>
        </a:spcBef>
        <a:spcAft>
          <a:spcPct val="0"/>
        </a:spcAft>
        <a:defRPr sz="2600">
          <a:solidFill>
            <a:schemeClr val="bg2"/>
          </a:solidFill>
          <a:latin typeface="Arial" charset="0"/>
        </a:defRPr>
      </a:lvl4pPr>
      <a:lvl5pPr algn="l" rtl="0" eaLnBrk="1" fontAlgn="base" hangingPunct="1">
        <a:spcBef>
          <a:spcPct val="0"/>
        </a:spcBef>
        <a:spcAft>
          <a:spcPct val="0"/>
        </a:spcAft>
        <a:defRPr sz="2600">
          <a:solidFill>
            <a:schemeClr val="bg2"/>
          </a:solidFill>
          <a:latin typeface="Arial" charset="0"/>
        </a:defRPr>
      </a:lvl5pPr>
      <a:lvl6pPr marL="457200" algn="l" rtl="0" eaLnBrk="1" fontAlgn="base" hangingPunct="1">
        <a:spcBef>
          <a:spcPct val="0"/>
        </a:spcBef>
        <a:spcAft>
          <a:spcPct val="0"/>
        </a:spcAft>
        <a:defRPr sz="2600">
          <a:solidFill>
            <a:schemeClr val="bg2"/>
          </a:solidFill>
          <a:latin typeface="Arial" charset="0"/>
        </a:defRPr>
      </a:lvl6pPr>
      <a:lvl7pPr marL="914400" algn="l" rtl="0" eaLnBrk="1" fontAlgn="base" hangingPunct="1">
        <a:spcBef>
          <a:spcPct val="0"/>
        </a:spcBef>
        <a:spcAft>
          <a:spcPct val="0"/>
        </a:spcAft>
        <a:defRPr sz="2600">
          <a:solidFill>
            <a:schemeClr val="bg2"/>
          </a:solidFill>
          <a:latin typeface="Arial" charset="0"/>
        </a:defRPr>
      </a:lvl7pPr>
      <a:lvl8pPr marL="1371600" algn="l" rtl="0" eaLnBrk="1" fontAlgn="base" hangingPunct="1">
        <a:spcBef>
          <a:spcPct val="0"/>
        </a:spcBef>
        <a:spcAft>
          <a:spcPct val="0"/>
        </a:spcAft>
        <a:defRPr sz="2600">
          <a:solidFill>
            <a:schemeClr val="bg2"/>
          </a:solidFill>
          <a:latin typeface="Arial" charset="0"/>
        </a:defRPr>
      </a:lvl8pPr>
      <a:lvl9pPr marL="1828800" algn="l" rtl="0" eaLnBrk="1" fontAlgn="base" hangingPunct="1">
        <a:spcBef>
          <a:spcPct val="0"/>
        </a:spcBef>
        <a:spcAft>
          <a:spcPct val="0"/>
        </a:spcAft>
        <a:defRPr sz="2600">
          <a:solidFill>
            <a:schemeClr val="bg2"/>
          </a:solidFill>
          <a:latin typeface="Arial" charset="0"/>
        </a:defRPr>
      </a:lvl9pPr>
    </p:titleStyle>
    <p:bodyStyle>
      <a:lvl1pPr marL="342900" indent="-342900" algn="l" rtl="0" eaLnBrk="1" fontAlgn="base" hangingPunct="1">
        <a:spcBef>
          <a:spcPct val="20000"/>
        </a:spcBef>
        <a:spcAft>
          <a:spcPct val="0"/>
        </a:spcAft>
        <a:buFont typeface="Wingdings" pitchFamily="2" charset="2"/>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1600">
          <a:solidFill>
            <a:schemeClr val="tx1"/>
          </a:solidFill>
          <a:latin typeface="+mn-lt"/>
        </a:defRPr>
      </a:lvl2pPr>
      <a:lvl3pPr marL="1143000" indent="-228600" algn="l" rtl="0" eaLnBrk="1" fontAlgn="base" hangingPunct="1">
        <a:spcBef>
          <a:spcPct val="20000"/>
        </a:spcBef>
        <a:spcAft>
          <a:spcPct val="0"/>
        </a:spcAft>
        <a:buChar char="•"/>
        <a:defRPr sz="1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p:txBody>
          <a:bodyPr/>
          <a:lstStyle/>
          <a:p>
            <a:r>
              <a:rPr lang="en-US" altLang="de-DE" dirty="0"/>
              <a:t>© </a:t>
            </a:r>
            <a:r>
              <a:rPr lang="de-DE" altLang="de-DE" dirty="0"/>
              <a:t>Paracelsus Medical University | Institute </a:t>
            </a:r>
            <a:r>
              <a:rPr lang="de-DE" altLang="de-DE" dirty="0" err="1"/>
              <a:t>of</a:t>
            </a:r>
            <a:r>
              <a:rPr lang="de-DE" altLang="de-DE" dirty="0"/>
              <a:t> Nursing Science </a:t>
            </a:r>
            <a:r>
              <a:rPr lang="de-DE" altLang="de-DE" dirty="0" err="1"/>
              <a:t>and</a:t>
            </a:r>
            <a:r>
              <a:rPr lang="de-DE" altLang="de-DE" dirty="0"/>
              <a:t> Practice </a:t>
            </a:r>
            <a:r>
              <a:rPr lang="de-DE" dirty="0" smtClean="0"/>
              <a:t>| </a:t>
            </a:r>
            <a:r>
              <a:rPr lang="de-DE" altLang="de-DE" dirty="0"/>
              <a:t>Dr. Piret Paal</a:t>
            </a:r>
            <a:r>
              <a:rPr lang="de-DE" dirty="0" smtClean="0"/>
              <a:t>  </a:t>
            </a:r>
            <a:r>
              <a:rPr lang="de-DE" dirty="0"/>
              <a:t>|  </a:t>
            </a:r>
            <a:r>
              <a:rPr lang="de-DE" dirty="0" smtClean="0"/>
              <a:t>whocc.pmu.at.ac</a:t>
            </a:r>
            <a:endParaRPr lang="de-DE" dirty="0"/>
          </a:p>
        </p:txBody>
      </p:sp>
      <p:sp>
        <p:nvSpPr>
          <p:cNvPr id="2056" name="Rectangle 8"/>
          <p:cNvSpPr>
            <a:spLocks noChangeArrowheads="1"/>
          </p:cNvSpPr>
          <p:nvPr/>
        </p:nvSpPr>
        <p:spPr bwMode="auto">
          <a:xfrm>
            <a:off x="685800" y="3213100"/>
            <a:ext cx="777240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000" dirty="0" smtClean="0">
                <a:solidFill>
                  <a:srgbClr val="004694"/>
                </a:solidFill>
              </a:rPr>
              <a:t>T</a:t>
            </a:r>
            <a:r>
              <a:rPr lang="de-AT" sz="2000" dirty="0" smtClean="0">
                <a:solidFill>
                  <a:srgbClr val="004694"/>
                </a:solidFill>
              </a:rPr>
              <a:t>he German / Austrian Experience</a:t>
            </a:r>
          </a:p>
          <a:p>
            <a:pPr algn="ctr"/>
            <a:r>
              <a:rPr lang="de-AT" sz="1400" dirty="0" smtClean="0">
                <a:solidFill>
                  <a:srgbClr val="004694"/>
                </a:solidFill>
              </a:rPr>
              <a:t>Dr. Piret Paal</a:t>
            </a:r>
            <a:endParaRPr lang="de-DE" sz="1400" dirty="0">
              <a:solidFill>
                <a:srgbClr val="004694"/>
              </a:solidFill>
            </a:endParaRPr>
          </a:p>
        </p:txBody>
      </p:sp>
      <p:sp>
        <p:nvSpPr>
          <p:cNvPr id="2057" name="Rectangle 9"/>
          <p:cNvSpPr>
            <a:spLocks noChangeArrowheads="1"/>
          </p:cNvSpPr>
          <p:nvPr/>
        </p:nvSpPr>
        <p:spPr bwMode="auto">
          <a:xfrm>
            <a:off x="1371600" y="5132388"/>
            <a:ext cx="6400800"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sz="1600" dirty="0">
                <a:solidFill>
                  <a:srgbClr val="004694"/>
                </a:solidFill>
              </a:rPr>
              <a:t>Teaching and learning event 2: </a:t>
            </a:r>
          </a:p>
          <a:p>
            <a:pPr algn="ctr"/>
            <a:r>
              <a:rPr lang="en-US" sz="1600" dirty="0">
                <a:solidFill>
                  <a:srgbClr val="004694"/>
                </a:solidFill>
              </a:rPr>
              <a:t>Testing, </a:t>
            </a:r>
            <a:r>
              <a:rPr lang="en-US" sz="1600" dirty="0" smtClean="0">
                <a:solidFill>
                  <a:srgbClr val="004694"/>
                </a:solidFill>
              </a:rPr>
              <a:t>implementing </a:t>
            </a:r>
            <a:r>
              <a:rPr lang="en-US" sz="1600" dirty="0">
                <a:solidFill>
                  <a:srgbClr val="004694"/>
                </a:solidFill>
              </a:rPr>
              <a:t>and disseminating the EPICC educational gold standard matrix in spiritual care for </a:t>
            </a:r>
            <a:r>
              <a:rPr lang="en-US" sz="1600" dirty="0" smtClean="0">
                <a:solidFill>
                  <a:srgbClr val="004694"/>
                </a:solidFill>
              </a:rPr>
              <a:t>pre-registration Nursing </a:t>
            </a:r>
            <a:r>
              <a:rPr lang="en-US" sz="1600" dirty="0">
                <a:solidFill>
                  <a:srgbClr val="004694"/>
                </a:solidFill>
              </a:rPr>
              <a:t>and </a:t>
            </a:r>
            <a:r>
              <a:rPr lang="en-US" sz="1600" dirty="0" smtClean="0">
                <a:solidFill>
                  <a:srgbClr val="004694"/>
                </a:solidFill>
              </a:rPr>
              <a:t>Midwifery </a:t>
            </a:r>
            <a:r>
              <a:rPr lang="en-US" sz="1600" dirty="0">
                <a:solidFill>
                  <a:srgbClr val="004694"/>
                </a:solidFill>
              </a:rPr>
              <a:t>students </a:t>
            </a:r>
            <a:endParaRPr lang="en-US" sz="1600" dirty="0" smtClean="0">
              <a:solidFill>
                <a:srgbClr val="004694"/>
              </a:solidFill>
            </a:endParaRPr>
          </a:p>
          <a:p>
            <a:pPr algn="ctr"/>
            <a:r>
              <a:rPr lang="en-US" sz="1600" dirty="0" smtClean="0">
                <a:solidFill>
                  <a:srgbClr val="004694"/>
                </a:solidFill>
              </a:rPr>
              <a:t>24- </a:t>
            </a:r>
            <a:r>
              <a:rPr lang="en-US" sz="1600" dirty="0">
                <a:solidFill>
                  <a:srgbClr val="004694"/>
                </a:solidFill>
              </a:rPr>
              <a:t>28 </a:t>
            </a:r>
            <a:r>
              <a:rPr lang="en-US" sz="1600" dirty="0" smtClean="0">
                <a:solidFill>
                  <a:srgbClr val="004694"/>
                </a:solidFill>
              </a:rPr>
              <a:t>September </a:t>
            </a:r>
            <a:r>
              <a:rPr lang="en-US" sz="1600" dirty="0">
                <a:solidFill>
                  <a:srgbClr val="004694"/>
                </a:solidFill>
              </a:rPr>
              <a:t>2018, Valletta, Malta</a:t>
            </a:r>
            <a:endParaRPr lang="de-DE" sz="1600" dirty="0">
              <a:solidFill>
                <a:schemeClr val="bg2"/>
              </a:solidFill>
            </a:endParaRP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3928" y="2132856"/>
            <a:ext cx="3261961" cy="648072"/>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ftr" sz="quarter" idx="10"/>
          </p:nvPr>
        </p:nvSpPr>
        <p:spPr>
          <a:xfrm>
            <a:off x="395288" y="6564313"/>
            <a:ext cx="8353425" cy="306387"/>
          </a:xfrm>
          <a:noFill/>
        </p:spPr>
        <p:txBody>
          <a:bodyPr/>
          <a:lstStyle>
            <a:lvl1pPr eaLnBrk="0" hangingPunct="0">
              <a:spcBef>
                <a:spcPct val="20000"/>
              </a:spcBef>
              <a:buFont typeface="Wingdings" pitchFamily="2" charset="2"/>
              <a:buChar char="§"/>
              <a:defRPr sz="2000">
                <a:solidFill>
                  <a:schemeClr val="tx1"/>
                </a:solidFill>
                <a:latin typeface="Arial" charset="0"/>
              </a:defRPr>
            </a:lvl1pPr>
            <a:lvl2pPr marL="742950" indent="-285750" eaLnBrk="0" hangingPunct="0">
              <a:spcBef>
                <a:spcPct val="20000"/>
              </a:spcBef>
              <a:buFont typeface="Arial" charset="0"/>
              <a:buChar char="»"/>
              <a:defRPr sz="1600">
                <a:solidFill>
                  <a:schemeClr val="tx1"/>
                </a:solidFill>
                <a:latin typeface="Arial" charset="0"/>
              </a:defRPr>
            </a:lvl2pPr>
            <a:lvl3pPr marL="1143000" indent="-228600" eaLnBrk="0" hangingPunct="0">
              <a:spcBef>
                <a:spcPct val="20000"/>
              </a:spcBef>
              <a:buChar char="•"/>
              <a:defRPr sz="1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de-DE" sz="1000" dirty="0" smtClean="0">
                <a:solidFill>
                  <a:schemeClr val="bg1"/>
                </a:solidFill>
              </a:rPr>
              <a:t>© </a:t>
            </a:r>
            <a:r>
              <a:rPr lang="de-DE" altLang="de-DE" sz="1000" dirty="0" smtClean="0">
                <a:solidFill>
                  <a:schemeClr val="bg1"/>
                </a:solidFill>
              </a:rPr>
              <a:t>Paracelsus Medical University | Institute </a:t>
            </a:r>
            <a:r>
              <a:rPr lang="de-DE" altLang="de-DE" sz="1000" dirty="0" err="1" smtClean="0">
                <a:solidFill>
                  <a:schemeClr val="bg1"/>
                </a:solidFill>
              </a:rPr>
              <a:t>of</a:t>
            </a:r>
            <a:r>
              <a:rPr lang="de-DE" altLang="de-DE" sz="1000" dirty="0" smtClean="0">
                <a:solidFill>
                  <a:schemeClr val="bg1"/>
                </a:solidFill>
              </a:rPr>
              <a:t> Nursing Science </a:t>
            </a:r>
            <a:r>
              <a:rPr lang="de-DE" altLang="de-DE" sz="1000" dirty="0" err="1" smtClean="0">
                <a:solidFill>
                  <a:schemeClr val="bg1"/>
                </a:solidFill>
              </a:rPr>
              <a:t>and</a:t>
            </a:r>
            <a:r>
              <a:rPr lang="de-DE" altLang="de-DE" sz="1000" dirty="0" smtClean="0">
                <a:solidFill>
                  <a:schemeClr val="bg1"/>
                </a:solidFill>
              </a:rPr>
              <a:t> Practice | </a:t>
            </a:r>
            <a:r>
              <a:rPr lang="de-DE" altLang="de-DE" sz="1000" dirty="0">
                <a:solidFill>
                  <a:schemeClr val="bg1"/>
                </a:solidFill>
              </a:rPr>
              <a:t>Dr. Piret Paal  </a:t>
            </a:r>
            <a:r>
              <a:rPr lang="de-DE" altLang="de-DE" sz="1000" dirty="0" smtClean="0">
                <a:solidFill>
                  <a:schemeClr val="bg1"/>
                </a:solidFill>
              </a:rPr>
              <a:t>|  whocc.pmu.ac.at</a:t>
            </a:r>
          </a:p>
        </p:txBody>
      </p:sp>
      <p:sp>
        <p:nvSpPr>
          <p:cNvPr id="8" name="Titel 7"/>
          <p:cNvSpPr>
            <a:spLocks noGrp="1"/>
          </p:cNvSpPr>
          <p:nvPr>
            <p:ph type="title"/>
          </p:nvPr>
        </p:nvSpPr>
        <p:spPr/>
        <p:txBody>
          <a:bodyPr/>
          <a:lstStyle/>
          <a:p>
            <a:r>
              <a:rPr lang="de-AT" b="0" dirty="0" err="1" smtClean="0"/>
              <a:t>What</a:t>
            </a:r>
            <a:r>
              <a:rPr lang="de-AT" b="0" dirty="0" smtClean="0"/>
              <a:t> </a:t>
            </a:r>
            <a:r>
              <a:rPr lang="de-AT" b="0" dirty="0" err="1" smtClean="0"/>
              <a:t>happened</a:t>
            </a:r>
            <a:r>
              <a:rPr lang="de-AT" b="0" dirty="0" smtClean="0"/>
              <a:t>?</a:t>
            </a:r>
            <a:endParaRPr lang="de-AT" b="0" dirty="0"/>
          </a:p>
        </p:txBody>
      </p:sp>
      <p:sp>
        <p:nvSpPr>
          <p:cNvPr id="9" name="Textfeld 8"/>
          <p:cNvSpPr txBox="1"/>
          <p:nvPr/>
        </p:nvSpPr>
        <p:spPr>
          <a:xfrm>
            <a:off x="539552" y="1556792"/>
            <a:ext cx="7704856" cy="4247317"/>
          </a:xfrm>
          <a:prstGeom prst="rect">
            <a:avLst/>
          </a:prstGeom>
          <a:noFill/>
        </p:spPr>
        <p:txBody>
          <a:bodyPr wrap="square" rtlCol="0">
            <a:spAutoFit/>
          </a:bodyPr>
          <a:lstStyle/>
          <a:p>
            <a:pPr lvl="0"/>
            <a:r>
              <a:rPr lang="nl-NL" dirty="0" smtClean="0">
                <a:solidFill>
                  <a:srgbClr val="004694"/>
                </a:solidFill>
              </a:rPr>
              <a:t>21.02.2018</a:t>
            </a:r>
          </a:p>
          <a:p>
            <a:pPr lvl="0"/>
            <a:r>
              <a:rPr lang="nl-NL" dirty="0" smtClean="0">
                <a:solidFill>
                  <a:srgbClr val="004694"/>
                </a:solidFill>
              </a:rPr>
              <a:t>5th </a:t>
            </a:r>
            <a:r>
              <a:rPr lang="nl-NL" dirty="0">
                <a:solidFill>
                  <a:srgbClr val="004694"/>
                </a:solidFill>
              </a:rPr>
              <a:t>semester undergraduate nurses from Bavaria, Germany </a:t>
            </a:r>
            <a:endParaRPr lang="nl-NL" dirty="0" smtClean="0">
              <a:solidFill>
                <a:srgbClr val="004694"/>
              </a:solidFill>
            </a:endParaRPr>
          </a:p>
          <a:p>
            <a:pPr lvl="0"/>
            <a:r>
              <a:rPr lang="nl-NL" dirty="0" smtClean="0">
                <a:solidFill>
                  <a:srgbClr val="004694"/>
                </a:solidFill>
              </a:rPr>
              <a:t>6 </a:t>
            </a:r>
            <a:r>
              <a:rPr lang="nl-NL" dirty="0">
                <a:solidFill>
                  <a:srgbClr val="004694"/>
                </a:solidFill>
              </a:rPr>
              <a:t>hours of classroom </a:t>
            </a:r>
            <a:r>
              <a:rPr lang="nl-NL" dirty="0" smtClean="0">
                <a:solidFill>
                  <a:srgbClr val="004694"/>
                </a:solidFill>
              </a:rPr>
              <a:t>teaching </a:t>
            </a:r>
            <a:r>
              <a:rPr lang="nl-NL" dirty="0">
                <a:solidFill>
                  <a:srgbClr val="004694"/>
                </a:solidFill>
              </a:rPr>
              <a:t>– 17 </a:t>
            </a:r>
            <a:r>
              <a:rPr lang="nl-NL" dirty="0" smtClean="0">
                <a:solidFill>
                  <a:srgbClr val="004694"/>
                </a:solidFill>
              </a:rPr>
              <a:t>students</a:t>
            </a:r>
          </a:p>
          <a:p>
            <a:pPr lvl="0"/>
            <a:endParaRPr lang="de-AT" dirty="0">
              <a:solidFill>
                <a:srgbClr val="004694"/>
              </a:solidFill>
            </a:endParaRPr>
          </a:p>
          <a:p>
            <a:pPr lvl="0"/>
            <a:r>
              <a:rPr lang="nl-NL" dirty="0" smtClean="0">
                <a:solidFill>
                  <a:srgbClr val="004694"/>
                </a:solidFill>
              </a:rPr>
              <a:t>21.03.2018</a:t>
            </a:r>
          </a:p>
          <a:p>
            <a:pPr lvl="0"/>
            <a:r>
              <a:rPr lang="nl-NL" dirty="0" smtClean="0">
                <a:solidFill>
                  <a:srgbClr val="004694"/>
                </a:solidFill>
              </a:rPr>
              <a:t>Train </a:t>
            </a:r>
            <a:r>
              <a:rPr lang="nl-NL" dirty="0">
                <a:solidFill>
                  <a:srgbClr val="004694"/>
                </a:solidFill>
              </a:rPr>
              <a:t>the trainers session: </a:t>
            </a:r>
            <a:r>
              <a:rPr lang="nl-NL" dirty="0" smtClean="0">
                <a:solidFill>
                  <a:srgbClr val="004694"/>
                </a:solidFill>
              </a:rPr>
              <a:t>introducing </a:t>
            </a:r>
            <a:r>
              <a:rPr lang="nl-NL" dirty="0">
                <a:solidFill>
                  <a:srgbClr val="004694"/>
                </a:solidFill>
              </a:rPr>
              <a:t>the Standard </a:t>
            </a:r>
            <a:r>
              <a:rPr lang="nl-NL" dirty="0" smtClean="0">
                <a:solidFill>
                  <a:srgbClr val="004694"/>
                </a:solidFill>
              </a:rPr>
              <a:t>Matrix </a:t>
            </a:r>
          </a:p>
          <a:p>
            <a:pPr lvl="0"/>
            <a:r>
              <a:rPr lang="nl-NL" dirty="0" smtClean="0">
                <a:solidFill>
                  <a:srgbClr val="004694"/>
                </a:solidFill>
              </a:rPr>
              <a:t>1 </a:t>
            </a:r>
            <a:r>
              <a:rPr lang="nl-NL" dirty="0">
                <a:solidFill>
                  <a:srgbClr val="004694"/>
                </a:solidFill>
              </a:rPr>
              <a:t>hour </a:t>
            </a:r>
            <a:r>
              <a:rPr lang="nl-NL" dirty="0" smtClean="0">
                <a:solidFill>
                  <a:srgbClr val="004694"/>
                </a:solidFill>
              </a:rPr>
              <a:t>seminar </a:t>
            </a:r>
            <a:r>
              <a:rPr lang="nl-NL" dirty="0">
                <a:solidFill>
                  <a:srgbClr val="004694"/>
                </a:solidFill>
              </a:rPr>
              <a:t>– 20 </a:t>
            </a:r>
            <a:r>
              <a:rPr lang="nl-NL" dirty="0" smtClean="0">
                <a:solidFill>
                  <a:srgbClr val="004694"/>
                </a:solidFill>
              </a:rPr>
              <a:t>teachers</a:t>
            </a:r>
          </a:p>
          <a:p>
            <a:pPr lvl="0"/>
            <a:r>
              <a:rPr lang="nl-NL" dirty="0" smtClean="0">
                <a:solidFill>
                  <a:srgbClr val="004694"/>
                </a:solidFill>
              </a:rPr>
              <a:t> </a:t>
            </a:r>
            <a:endParaRPr lang="de-AT" dirty="0">
              <a:solidFill>
                <a:srgbClr val="004694"/>
              </a:solidFill>
            </a:endParaRPr>
          </a:p>
          <a:p>
            <a:pPr lvl="0"/>
            <a:r>
              <a:rPr lang="nl-NL" dirty="0">
                <a:solidFill>
                  <a:srgbClr val="004694"/>
                </a:solidFill>
              </a:rPr>
              <a:t>24.04</a:t>
            </a:r>
            <a:r>
              <a:rPr lang="nl-NL" dirty="0" smtClean="0">
                <a:solidFill>
                  <a:srgbClr val="004694"/>
                </a:solidFill>
              </a:rPr>
              <a:t>.</a:t>
            </a:r>
            <a:r>
              <a:rPr lang="nl-NL" dirty="0">
                <a:solidFill>
                  <a:srgbClr val="004694"/>
                </a:solidFill>
              </a:rPr>
              <a:t> – </a:t>
            </a:r>
            <a:r>
              <a:rPr lang="nl-NL" dirty="0" smtClean="0">
                <a:solidFill>
                  <a:srgbClr val="004694"/>
                </a:solidFill>
              </a:rPr>
              <a:t>25.04.2018 </a:t>
            </a:r>
          </a:p>
          <a:p>
            <a:pPr lvl="0"/>
            <a:r>
              <a:rPr lang="nl-NL" dirty="0" smtClean="0">
                <a:solidFill>
                  <a:srgbClr val="004694"/>
                </a:solidFill>
              </a:rPr>
              <a:t>Advance </a:t>
            </a:r>
            <a:r>
              <a:rPr lang="nl-NL" dirty="0">
                <a:solidFill>
                  <a:srgbClr val="004694"/>
                </a:solidFill>
              </a:rPr>
              <a:t>Nursing Practice </a:t>
            </a:r>
            <a:r>
              <a:rPr lang="nl-NL" dirty="0" smtClean="0">
                <a:solidFill>
                  <a:srgbClr val="004694"/>
                </a:solidFill>
              </a:rPr>
              <a:t>Master’s Level </a:t>
            </a:r>
            <a:endParaRPr lang="nl-NL" dirty="0">
              <a:solidFill>
                <a:srgbClr val="004694"/>
              </a:solidFill>
            </a:endParaRPr>
          </a:p>
          <a:p>
            <a:pPr lvl="0"/>
            <a:r>
              <a:rPr lang="nl-NL" dirty="0" smtClean="0">
                <a:solidFill>
                  <a:srgbClr val="004694"/>
                </a:solidFill>
              </a:rPr>
              <a:t>1,5 </a:t>
            </a:r>
            <a:r>
              <a:rPr lang="nl-NL" dirty="0">
                <a:solidFill>
                  <a:srgbClr val="004694"/>
                </a:solidFill>
              </a:rPr>
              <a:t>days classroom </a:t>
            </a:r>
            <a:r>
              <a:rPr lang="nl-NL" dirty="0" smtClean="0">
                <a:solidFill>
                  <a:srgbClr val="004694"/>
                </a:solidFill>
              </a:rPr>
              <a:t>teaching </a:t>
            </a:r>
            <a:r>
              <a:rPr lang="nl-NL" dirty="0">
                <a:solidFill>
                  <a:srgbClr val="004694"/>
                </a:solidFill>
              </a:rPr>
              <a:t>– 40 </a:t>
            </a:r>
            <a:r>
              <a:rPr lang="nl-NL" dirty="0" smtClean="0">
                <a:solidFill>
                  <a:srgbClr val="004694"/>
                </a:solidFill>
              </a:rPr>
              <a:t>students</a:t>
            </a:r>
          </a:p>
          <a:p>
            <a:pPr lvl="0"/>
            <a:endParaRPr lang="de-AT" dirty="0">
              <a:solidFill>
                <a:srgbClr val="004694"/>
              </a:solidFill>
            </a:endParaRPr>
          </a:p>
          <a:p>
            <a:r>
              <a:rPr lang="nl-NL" dirty="0" smtClean="0">
                <a:solidFill>
                  <a:srgbClr val="004694"/>
                </a:solidFill>
              </a:rPr>
              <a:t>03.07.2018</a:t>
            </a:r>
          </a:p>
          <a:p>
            <a:r>
              <a:rPr lang="nl-NL" dirty="0" smtClean="0">
                <a:solidFill>
                  <a:srgbClr val="004694"/>
                </a:solidFill>
              </a:rPr>
              <a:t>5th </a:t>
            </a:r>
            <a:r>
              <a:rPr lang="nl-NL" dirty="0">
                <a:solidFill>
                  <a:srgbClr val="004694"/>
                </a:solidFill>
              </a:rPr>
              <a:t>semester undergraduate nurses from </a:t>
            </a:r>
            <a:r>
              <a:rPr lang="nl-NL" dirty="0" smtClean="0">
                <a:solidFill>
                  <a:srgbClr val="004694"/>
                </a:solidFill>
              </a:rPr>
              <a:t>Austria/Germany </a:t>
            </a:r>
            <a:endParaRPr lang="nl-NL" dirty="0">
              <a:solidFill>
                <a:srgbClr val="004694"/>
              </a:solidFill>
            </a:endParaRPr>
          </a:p>
          <a:p>
            <a:r>
              <a:rPr lang="nl-NL" dirty="0" smtClean="0">
                <a:solidFill>
                  <a:srgbClr val="004694"/>
                </a:solidFill>
              </a:rPr>
              <a:t>6 </a:t>
            </a:r>
            <a:r>
              <a:rPr lang="nl-NL" dirty="0">
                <a:solidFill>
                  <a:srgbClr val="004694"/>
                </a:solidFill>
              </a:rPr>
              <a:t>hours classroom teaching with online </a:t>
            </a:r>
            <a:r>
              <a:rPr lang="nl-NL" dirty="0" smtClean="0">
                <a:solidFill>
                  <a:srgbClr val="004694"/>
                </a:solidFill>
              </a:rPr>
              <a:t>exercises </a:t>
            </a:r>
            <a:r>
              <a:rPr lang="nl-NL" dirty="0">
                <a:solidFill>
                  <a:srgbClr val="004694"/>
                </a:solidFill>
              </a:rPr>
              <a:t>– </a:t>
            </a:r>
            <a:r>
              <a:rPr lang="nl-NL" dirty="0" smtClean="0">
                <a:solidFill>
                  <a:srgbClr val="004694"/>
                </a:solidFill>
              </a:rPr>
              <a:t>130 </a:t>
            </a:r>
            <a:r>
              <a:rPr lang="nl-NL" dirty="0">
                <a:solidFill>
                  <a:srgbClr val="004694"/>
                </a:solidFill>
              </a:rPr>
              <a:t>students</a:t>
            </a:r>
            <a:endParaRPr lang="en-GB" dirty="0">
              <a:solidFill>
                <a:srgbClr val="004694"/>
              </a:solidFill>
            </a:endParaRPr>
          </a:p>
        </p:txBody>
      </p:sp>
    </p:spTree>
    <p:extLst>
      <p:ext uri="{BB962C8B-B14F-4D97-AF65-F5344CB8AC3E}">
        <p14:creationId xmlns:p14="http://schemas.microsoft.com/office/powerpoint/2010/main" val="36245120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el 1"/>
          <p:cNvSpPr>
            <a:spLocks noGrp="1"/>
          </p:cNvSpPr>
          <p:nvPr>
            <p:ph type="title"/>
          </p:nvPr>
        </p:nvSpPr>
        <p:spPr>
          <a:xfrm>
            <a:off x="179388" y="0"/>
            <a:ext cx="8424862" cy="1143000"/>
          </a:xfrm>
        </p:spPr>
        <p:txBody>
          <a:bodyPr/>
          <a:lstStyle/>
          <a:p>
            <a:r>
              <a:rPr lang="de-DE" altLang="de-DE" smtClean="0"/>
              <a:t/>
            </a:r>
            <a:br>
              <a:rPr lang="de-DE" altLang="de-DE" smtClean="0"/>
            </a:br>
            <a:endParaRPr lang="en-US" altLang="de-DE" smtClean="0"/>
          </a:p>
        </p:txBody>
      </p:sp>
      <p:sp>
        <p:nvSpPr>
          <p:cNvPr id="6" name="Titel 1"/>
          <p:cNvSpPr txBox="1">
            <a:spLocks/>
          </p:cNvSpPr>
          <p:nvPr/>
        </p:nvSpPr>
        <p:spPr bwMode="auto">
          <a:xfrm>
            <a:off x="323850" y="0"/>
            <a:ext cx="84248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2600">
                <a:solidFill>
                  <a:schemeClr val="bg2"/>
                </a:solidFill>
                <a:latin typeface="+mj-lt"/>
                <a:ea typeface="+mj-ea"/>
                <a:cs typeface="+mj-cs"/>
              </a:defRPr>
            </a:lvl1pPr>
            <a:lvl2pPr algn="l" rtl="0" eaLnBrk="0" fontAlgn="base" hangingPunct="0">
              <a:spcBef>
                <a:spcPct val="0"/>
              </a:spcBef>
              <a:spcAft>
                <a:spcPct val="0"/>
              </a:spcAft>
              <a:defRPr sz="2600">
                <a:solidFill>
                  <a:schemeClr val="bg2"/>
                </a:solidFill>
                <a:latin typeface="Arial" charset="0"/>
              </a:defRPr>
            </a:lvl2pPr>
            <a:lvl3pPr algn="l" rtl="0" eaLnBrk="0" fontAlgn="base" hangingPunct="0">
              <a:spcBef>
                <a:spcPct val="0"/>
              </a:spcBef>
              <a:spcAft>
                <a:spcPct val="0"/>
              </a:spcAft>
              <a:defRPr sz="2600">
                <a:solidFill>
                  <a:schemeClr val="bg2"/>
                </a:solidFill>
                <a:latin typeface="Arial" charset="0"/>
              </a:defRPr>
            </a:lvl3pPr>
            <a:lvl4pPr algn="l" rtl="0" eaLnBrk="0" fontAlgn="base" hangingPunct="0">
              <a:spcBef>
                <a:spcPct val="0"/>
              </a:spcBef>
              <a:spcAft>
                <a:spcPct val="0"/>
              </a:spcAft>
              <a:defRPr sz="2600">
                <a:solidFill>
                  <a:schemeClr val="bg2"/>
                </a:solidFill>
                <a:latin typeface="Arial" charset="0"/>
              </a:defRPr>
            </a:lvl4pPr>
            <a:lvl5pPr algn="l" rtl="0" eaLnBrk="0" fontAlgn="base" hangingPunct="0">
              <a:spcBef>
                <a:spcPct val="0"/>
              </a:spcBef>
              <a:spcAft>
                <a:spcPct val="0"/>
              </a:spcAft>
              <a:defRPr sz="2600">
                <a:solidFill>
                  <a:schemeClr val="bg2"/>
                </a:solidFill>
                <a:latin typeface="Arial" charset="0"/>
              </a:defRPr>
            </a:lvl5pPr>
            <a:lvl6pPr marL="457200" algn="l" rtl="0" fontAlgn="base">
              <a:spcBef>
                <a:spcPct val="0"/>
              </a:spcBef>
              <a:spcAft>
                <a:spcPct val="0"/>
              </a:spcAft>
              <a:defRPr sz="2600">
                <a:solidFill>
                  <a:schemeClr val="bg2"/>
                </a:solidFill>
                <a:latin typeface="Arial" charset="0"/>
              </a:defRPr>
            </a:lvl6pPr>
            <a:lvl7pPr marL="914400" algn="l" rtl="0" fontAlgn="base">
              <a:spcBef>
                <a:spcPct val="0"/>
              </a:spcBef>
              <a:spcAft>
                <a:spcPct val="0"/>
              </a:spcAft>
              <a:defRPr sz="2600">
                <a:solidFill>
                  <a:schemeClr val="bg2"/>
                </a:solidFill>
                <a:latin typeface="Arial" charset="0"/>
              </a:defRPr>
            </a:lvl7pPr>
            <a:lvl8pPr marL="1371600" algn="l" rtl="0" fontAlgn="base">
              <a:spcBef>
                <a:spcPct val="0"/>
              </a:spcBef>
              <a:spcAft>
                <a:spcPct val="0"/>
              </a:spcAft>
              <a:defRPr sz="2600">
                <a:solidFill>
                  <a:schemeClr val="bg2"/>
                </a:solidFill>
                <a:latin typeface="Arial" charset="0"/>
              </a:defRPr>
            </a:lvl8pPr>
            <a:lvl9pPr marL="1828800" algn="l" rtl="0" fontAlgn="base">
              <a:spcBef>
                <a:spcPct val="0"/>
              </a:spcBef>
              <a:spcAft>
                <a:spcPct val="0"/>
              </a:spcAft>
              <a:defRPr sz="2600">
                <a:solidFill>
                  <a:schemeClr val="bg2"/>
                </a:solidFill>
                <a:latin typeface="Arial" charset="0"/>
              </a:defRPr>
            </a:lvl9pPr>
          </a:lstStyle>
          <a:p>
            <a:pPr>
              <a:defRPr/>
            </a:pPr>
            <a:r>
              <a:rPr lang="en-US" altLang="de-DE" kern="0" dirty="0" smtClean="0">
                <a:solidFill>
                  <a:srgbClr val="004694"/>
                </a:solidFill>
              </a:rPr>
              <a:t>Small group learning/teaching experience</a:t>
            </a:r>
          </a:p>
        </p:txBody>
      </p:sp>
      <p:sp>
        <p:nvSpPr>
          <p:cNvPr id="11" name="Rectangle 5"/>
          <p:cNvSpPr txBox="1">
            <a:spLocks noChangeArrowheads="1"/>
          </p:cNvSpPr>
          <p:nvPr/>
        </p:nvSpPr>
        <p:spPr bwMode="auto">
          <a:xfrm>
            <a:off x="467544" y="6563519"/>
            <a:ext cx="8353425" cy="306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20000"/>
              </a:spcBef>
              <a:spcAft>
                <a:spcPct val="0"/>
              </a:spcAft>
              <a:buFont typeface="Wingdings" pitchFamily="2" charset="2"/>
              <a:buChar char="§"/>
              <a:defRPr sz="2000" kern="1200">
                <a:solidFill>
                  <a:schemeClr val="tx1"/>
                </a:solidFill>
                <a:latin typeface="Arial" charset="0"/>
                <a:ea typeface="+mn-ea"/>
                <a:cs typeface="+mn-cs"/>
              </a:defRPr>
            </a:lvl1pPr>
            <a:lvl2pPr marL="742950" indent="-285750" algn="l" rtl="0" eaLnBrk="0" fontAlgn="base" hangingPunct="0">
              <a:spcBef>
                <a:spcPct val="20000"/>
              </a:spcBef>
              <a:spcAft>
                <a:spcPct val="0"/>
              </a:spcAft>
              <a:buFont typeface="Arial" charset="0"/>
              <a:buChar char="»"/>
              <a:defRPr sz="1600" kern="1200">
                <a:solidFill>
                  <a:schemeClr val="tx1"/>
                </a:solidFill>
                <a:latin typeface="Arial" charset="0"/>
                <a:ea typeface="+mn-ea"/>
                <a:cs typeface="+mn-cs"/>
              </a:defRPr>
            </a:lvl2pPr>
            <a:lvl3pPr marL="1143000" indent="-228600" algn="l" rtl="0" eaLnBrk="0" fontAlgn="base" hangingPunct="0">
              <a:spcBef>
                <a:spcPct val="20000"/>
              </a:spcBef>
              <a:spcAft>
                <a:spcPct val="0"/>
              </a:spcAft>
              <a:buChar char="•"/>
              <a:defRPr sz="1400" kern="1200">
                <a:solidFill>
                  <a:schemeClr val="tx1"/>
                </a:solidFill>
                <a:latin typeface="Arial" charset="0"/>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Arial" charset="0"/>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Arial" charset="0"/>
                <a:ea typeface="+mn-ea"/>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charset="0"/>
                <a:ea typeface="+mn-ea"/>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charset="0"/>
                <a:ea typeface="+mn-ea"/>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charset="0"/>
                <a:ea typeface="+mn-ea"/>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charset="0"/>
                <a:ea typeface="+mn-ea"/>
                <a:cs typeface="+mn-cs"/>
              </a:defRPr>
            </a:lvl9pPr>
          </a:lstStyle>
          <a:p>
            <a:pPr eaLnBrk="1" hangingPunct="1">
              <a:spcBef>
                <a:spcPct val="0"/>
              </a:spcBef>
              <a:buFontTx/>
              <a:buNone/>
            </a:pPr>
            <a:r>
              <a:rPr lang="en-US" altLang="de-DE" sz="1000" dirty="0" smtClean="0">
                <a:solidFill>
                  <a:schemeClr val="bg1"/>
                </a:solidFill>
              </a:rPr>
              <a:t>© </a:t>
            </a:r>
            <a:r>
              <a:rPr lang="de-DE" altLang="de-DE" sz="1000" dirty="0" smtClean="0">
                <a:solidFill>
                  <a:schemeClr val="bg1"/>
                </a:solidFill>
              </a:rPr>
              <a:t>Paracelsus Medical University | Institute </a:t>
            </a:r>
            <a:r>
              <a:rPr lang="de-DE" altLang="de-DE" sz="1000" dirty="0" err="1" smtClean="0">
                <a:solidFill>
                  <a:schemeClr val="bg1"/>
                </a:solidFill>
              </a:rPr>
              <a:t>of</a:t>
            </a:r>
            <a:r>
              <a:rPr lang="de-DE" altLang="de-DE" sz="1000" dirty="0" smtClean="0">
                <a:solidFill>
                  <a:schemeClr val="bg1"/>
                </a:solidFill>
              </a:rPr>
              <a:t> Nursing Science </a:t>
            </a:r>
            <a:r>
              <a:rPr lang="de-DE" altLang="de-DE" sz="1000" dirty="0" err="1" smtClean="0">
                <a:solidFill>
                  <a:schemeClr val="bg1"/>
                </a:solidFill>
              </a:rPr>
              <a:t>and</a:t>
            </a:r>
            <a:r>
              <a:rPr lang="de-DE" altLang="de-DE" sz="1000" dirty="0" smtClean="0">
                <a:solidFill>
                  <a:schemeClr val="bg1"/>
                </a:solidFill>
              </a:rPr>
              <a:t> Practice | </a:t>
            </a:r>
            <a:r>
              <a:rPr lang="de-DE" altLang="de-DE" sz="1000" dirty="0">
                <a:solidFill>
                  <a:schemeClr val="bg1"/>
                </a:solidFill>
              </a:rPr>
              <a:t>Dr. Piret Paal  </a:t>
            </a:r>
            <a:r>
              <a:rPr lang="de-DE" altLang="de-DE" sz="1000" dirty="0" smtClean="0">
                <a:solidFill>
                  <a:schemeClr val="bg1"/>
                </a:solidFill>
              </a:rPr>
              <a:t>|  whocc.pmu.ac.at</a:t>
            </a:r>
          </a:p>
        </p:txBody>
      </p:sp>
      <p:sp>
        <p:nvSpPr>
          <p:cNvPr id="2" name="Rechteck 1"/>
          <p:cNvSpPr/>
          <p:nvPr/>
        </p:nvSpPr>
        <p:spPr>
          <a:xfrm>
            <a:off x="323850" y="1268760"/>
            <a:ext cx="3456384" cy="1584176"/>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p:spPr>
        <p:style>
          <a:lnRef idx="1">
            <a:schemeClr val="accent2"/>
          </a:lnRef>
          <a:fillRef idx="3">
            <a:schemeClr val="accent2"/>
          </a:fillRef>
          <a:effectRef idx="2">
            <a:schemeClr val="accent2"/>
          </a:effectRef>
          <a:fontRef idx="minor">
            <a:schemeClr val="lt1"/>
          </a:fontRef>
        </p:style>
        <p:txBody>
          <a:bodyPr rtlCol="0" anchor="ctr"/>
          <a:lstStyle/>
          <a:p>
            <a:endParaRPr lang="de-AT" sz="1200" dirty="0" smtClean="0">
              <a:solidFill>
                <a:schemeClr val="bg1"/>
              </a:solidFill>
            </a:endParaRPr>
          </a:p>
          <a:p>
            <a:r>
              <a:rPr lang="de-AT" sz="1200" dirty="0" smtClean="0">
                <a:solidFill>
                  <a:schemeClr val="bg1"/>
                </a:solidFill>
              </a:rPr>
              <a:t>AGENDA</a:t>
            </a:r>
          </a:p>
          <a:p>
            <a:endParaRPr lang="de-AT" sz="1200" dirty="0" smtClean="0">
              <a:solidFill>
                <a:schemeClr val="bg1"/>
              </a:solidFill>
            </a:endParaRPr>
          </a:p>
          <a:p>
            <a:pPr marL="171450" indent="-171450">
              <a:buFont typeface="Wingdings" panose="05000000000000000000" pitchFamily="2" charset="2"/>
              <a:buChar char="Ø"/>
            </a:pPr>
            <a:r>
              <a:rPr lang="en-GB" sz="1200" dirty="0" smtClean="0">
                <a:solidFill>
                  <a:schemeClr val="bg1"/>
                </a:solidFill>
              </a:rPr>
              <a:t>Hospital experiences</a:t>
            </a:r>
          </a:p>
          <a:p>
            <a:pPr marL="171450" indent="-171450">
              <a:buFont typeface="Wingdings" panose="05000000000000000000" pitchFamily="2" charset="2"/>
              <a:buChar char="Ø"/>
            </a:pPr>
            <a:r>
              <a:rPr lang="en-GB" sz="1200" dirty="0" smtClean="0">
                <a:solidFill>
                  <a:schemeClr val="bg1"/>
                </a:solidFill>
              </a:rPr>
              <a:t>Medicine, nursing, pastoral </a:t>
            </a:r>
            <a:r>
              <a:rPr lang="en-GB" sz="1200" dirty="0">
                <a:solidFill>
                  <a:schemeClr val="bg1"/>
                </a:solidFill>
              </a:rPr>
              <a:t>c</a:t>
            </a:r>
            <a:r>
              <a:rPr lang="en-GB" sz="1200" dirty="0" smtClean="0">
                <a:solidFill>
                  <a:schemeClr val="bg1"/>
                </a:solidFill>
              </a:rPr>
              <a:t>are</a:t>
            </a:r>
          </a:p>
          <a:p>
            <a:pPr marL="171450" indent="-171450">
              <a:buFont typeface="Wingdings" panose="05000000000000000000" pitchFamily="2" charset="2"/>
              <a:buChar char="Ø"/>
            </a:pPr>
            <a:r>
              <a:rPr lang="en-GB" sz="1200" dirty="0" smtClean="0">
                <a:solidFill>
                  <a:schemeClr val="bg1"/>
                </a:solidFill>
              </a:rPr>
              <a:t>Spiritual needs and resources</a:t>
            </a:r>
          </a:p>
          <a:p>
            <a:pPr marL="171450" indent="-171450">
              <a:buFont typeface="Wingdings" panose="05000000000000000000" pitchFamily="2" charset="2"/>
              <a:buChar char="Ø"/>
            </a:pPr>
            <a:r>
              <a:rPr lang="en-GB" sz="1200" dirty="0" smtClean="0">
                <a:solidFill>
                  <a:schemeClr val="bg1"/>
                </a:solidFill>
              </a:rPr>
              <a:t>Spirituality in healthcare</a:t>
            </a:r>
          </a:p>
          <a:p>
            <a:pPr marL="628650" lvl="1" indent="-171450">
              <a:buFont typeface="Wingdings" panose="05000000000000000000" pitchFamily="2" charset="2"/>
              <a:buChar char="Ø"/>
            </a:pPr>
            <a:r>
              <a:rPr lang="en-GB" sz="1200" dirty="0" smtClean="0">
                <a:solidFill>
                  <a:schemeClr val="bg1"/>
                </a:solidFill>
              </a:rPr>
              <a:t>Spiritual History Taking</a:t>
            </a:r>
          </a:p>
          <a:p>
            <a:pPr marL="171450" indent="-171450">
              <a:buFont typeface="Wingdings" panose="05000000000000000000" pitchFamily="2" charset="2"/>
              <a:buChar char="Ø"/>
            </a:pPr>
            <a:r>
              <a:rPr lang="en-GB" sz="1200" dirty="0" smtClean="0">
                <a:solidFill>
                  <a:schemeClr val="bg1"/>
                </a:solidFill>
              </a:rPr>
              <a:t>Barriers and facilitators</a:t>
            </a:r>
          </a:p>
          <a:p>
            <a:pPr marL="171450" indent="-171450">
              <a:buFont typeface="Wingdings" panose="05000000000000000000" pitchFamily="2" charset="2"/>
              <a:buChar char="Ø"/>
            </a:pPr>
            <a:endParaRPr lang="et-EE" sz="1200" dirty="0">
              <a:solidFill>
                <a:schemeClr val="bg1"/>
              </a:solidFill>
            </a:endParaRPr>
          </a:p>
        </p:txBody>
      </p:sp>
      <p:sp>
        <p:nvSpPr>
          <p:cNvPr id="14" name="Rechteck 13"/>
          <p:cNvSpPr/>
          <p:nvPr/>
        </p:nvSpPr>
        <p:spPr>
          <a:xfrm>
            <a:off x="2916064" y="2348880"/>
            <a:ext cx="3456384" cy="1584176"/>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p:spPr>
        <p:style>
          <a:lnRef idx="1">
            <a:schemeClr val="accent2"/>
          </a:lnRef>
          <a:fillRef idx="3">
            <a:schemeClr val="accent2"/>
          </a:fillRef>
          <a:effectRef idx="2">
            <a:schemeClr val="accent2"/>
          </a:effectRef>
          <a:fontRef idx="minor">
            <a:schemeClr val="lt1"/>
          </a:fontRef>
        </p:style>
        <p:txBody>
          <a:bodyPr rtlCol="0" anchor="ctr"/>
          <a:lstStyle/>
          <a:p>
            <a:endParaRPr lang="de-AT" sz="1200" dirty="0" smtClean="0">
              <a:solidFill>
                <a:schemeClr val="bg1"/>
              </a:solidFill>
            </a:endParaRPr>
          </a:p>
          <a:p>
            <a:r>
              <a:rPr lang="de-AT" sz="1200" dirty="0" smtClean="0">
                <a:solidFill>
                  <a:schemeClr val="bg1"/>
                </a:solidFill>
              </a:rPr>
              <a:t>TEACHING METHODS</a:t>
            </a:r>
          </a:p>
          <a:p>
            <a:endParaRPr lang="de-AT" sz="1200" dirty="0" smtClean="0">
              <a:solidFill>
                <a:schemeClr val="bg1"/>
              </a:solidFill>
            </a:endParaRPr>
          </a:p>
          <a:p>
            <a:pPr marL="171450" indent="-171450">
              <a:buFont typeface="Wingdings" panose="05000000000000000000" pitchFamily="2" charset="2"/>
              <a:buChar char="Ø"/>
            </a:pPr>
            <a:r>
              <a:rPr lang="en-GB" sz="1200" dirty="0" smtClean="0">
                <a:solidFill>
                  <a:schemeClr val="bg1"/>
                </a:solidFill>
              </a:rPr>
              <a:t>Lecture, discussion</a:t>
            </a:r>
          </a:p>
          <a:p>
            <a:pPr marL="171450" indent="-171450">
              <a:buFont typeface="Wingdings" panose="05000000000000000000" pitchFamily="2" charset="2"/>
              <a:buChar char="Ø"/>
            </a:pPr>
            <a:r>
              <a:rPr lang="en-GB" sz="1200" dirty="0" smtClean="0">
                <a:solidFill>
                  <a:schemeClr val="bg1"/>
                </a:solidFill>
              </a:rPr>
              <a:t>Lecture, video on empathy, group work</a:t>
            </a:r>
          </a:p>
          <a:p>
            <a:pPr marL="171450" indent="-171450">
              <a:buFont typeface="Wingdings" panose="05000000000000000000" pitchFamily="2" charset="2"/>
              <a:buChar char="Ø"/>
            </a:pPr>
            <a:r>
              <a:rPr lang="en-GB" sz="1200" dirty="0" smtClean="0">
                <a:solidFill>
                  <a:schemeClr val="bg1"/>
                </a:solidFill>
              </a:rPr>
              <a:t>Lecture, written assignment</a:t>
            </a:r>
          </a:p>
          <a:p>
            <a:pPr marL="171450" indent="-171450">
              <a:buFont typeface="Wingdings" panose="05000000000000000000" pitchFamily="2" charset="2"/>
              <a:buChar char="Ø"/>
            </a:pPr>
            <a:r>
              <a:rPr lang="en-GB" sz="1200" dirty="0" smtClean="0">
                <a:solidFill>
                  <a:schemeClr val="bg1"/>
                </a:solidFill>
              </a:rPr>
              <a:t>Lecture, case studies</a:t>
            </a:r>
          </a:p>
          <a:p>
            <a:pPr marL="628650" lvl="1" indent="-171450">
              <a:buFont typeface="Wingdings" panose="05000000000000000000" pitchFamily="2" charset="2"/>
              <a:buChar char="Ø"/>
            </a:pPr>
            <a:r>
              <a:rPr lang="en-GB" sz="1200" dirty="0" smtClean="0">
                <a:solidFill>
                  <a:schemeClr val="bg1"/>
                </a:solidFill>
              </a:rPr>
              <a:t>Lecture </a:t>
            </a:r>
          </a:p>
          <a:p>
            <a:pPr marL="171450" indent="-171450">
              <a:buFont typeface="Wingdings" panose="05000000000000000000" pitchFamily="2" charset="2"/>
              <a:buChar char="Ø"/>
            </a:pPr>
            <a:r>
              <a:rPr lang="en-GB" sz="1200" dirty="0" smtClean="0">
                <a:solidFill>
                  <a:schemeClr val="bg1"/>
                </a:solidFill>
              </a:rPr>
              <a:t>Lecture, discussion, evaluation</a:t>
            </a:r>
          </a:p>
          <a:p>
            <a:pPr marL="171450" indent="-171450">
              <a:buFont typeface="Wingdings" panose="05000000000000000000" pitchFamily="2" charset="2"/>
              <a:buChar char="Ø"/>
            </a:pPr>
            <a:endParaRPr lang="et-EE" sz="1200" dirty="0">
              <a:solidFill>
                <a:schemeClr val="bg1"/>
              </a:solidFill>
            </a:endParaRPr>
          </a:p>
        </p:txBody>
      </p:sp>
      <p:sp>
        <p:nvSpPr>
          <p:cNvPr id="16" name="Rechteck 15"/>
          <p:cNvSpPr/>
          <p:nvPr/>
        </p:nvSpPr>
        <p:spPr>
          <a:xfrm>
            <a:off x="5436096" y="3501008"/>
            <a:ext cx="3456384" cy="1584176"/>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p:spPr>
        <p:style>
          <a:lnRef idx="1">
            <a:schemeClr val="accent2"/>
          </a:lnRef>
          <a:fillRef idx="3">
            <a:schemeClr val="accent2"/>
          </a:fillRef>
          <a:effectRef idx="2">
            <a:schemeClr val="accent2"/>
          </a:effectRef>
          <a:fontRef idx="minor">
            <a:schemeClr val="lt1"/>
          </a:fontRef>
        </p:style>
        <p:txBody>
          <a:bodyPr rtlCol="0" anchor="ctr"/>
          <a:lstStyle/>
          <a:p>
            <a:r>
              <a:rPr lang="de-AT" sz="1200" dirty="0" smtClean="0">
                <a:solidFill>
                  <a:schemeClr val="bg1"/>
                </a:solidFill>
              </a:rPr>
              <a:t>COURSE EVALUATION</a:t>
            </a:r>
          </a:p>
          <a:p>
            <a:endParaRPr lang="de-AT" sz="1200" dirty="0" smtClean="0">
              <a:solidFill>
                <a:schemeClr val="bg1"/>
              </a:solidFill>
            </a:endParaRPr>
          </a:p>
          <a:p>
            <a:pPr marL="171450" indent="-171450">
              <a:buFont typeface="Wingdings" panose="05000000000000000000" pitchFamily="2" charset="2"/>
              <a:buChar char="Ø"/>
            </a:pPr>
            <a:r>
              <a:rPr lang="en-GB" sz="1200" dirty="0" smtClean="0">
                <a:solidFill>
                  <a:schemeClr val="bg1"/>
                </a:solidFill>
              </a:rPr>
              <a:t>Topic very interesting (1 exception) </a:t>
            </a:r>
          </a:p>
          <a:p>
            <a:pPr marL="171450" indent="-171450">
              <a:buFont typeface="Wingdings" panose="05000000000000000000" pitchFamily="2" charset="2"/>
              <a:buChar char="Ø"/>
            </a:pPr>
            <a:r>
              <a:rPr lang="en-GB" sz="1200" dirty="0" smtClean="0">
                <a:solidFill>
                  <a:schemeClr val="bg1"/>
                </a:solidFill>
              </a:rPr>
              <a:t>Group works - very good</a:t>
            </a:r>
          </a:p>
          <a:p>
            <a:pPr marL="171450" indent="-171450">
              <a:buFont typeface="Wingdings" panose="05000000000000000000" pitchFamily="2" charset="2"/>
              <a:buChar char="Ø"/>
            </a:pPr>
            <a:r>
              <a:rPr lang="en-GB" sz="1200" dirty="0" smtClean="0">
                <a:solidFill>
                  <a:schemeClr val="bg1"/>
                </a:solidFill>
              </a:rPr>
              <a:t>Good connections to palliative care</a:t>
            </a:r>
          </a:p>
          <a:p>
            <a:pPr marL="171450" indent="-171450">
              <a:buFont typeface="Wingdings" panose="05000000000000000000" pitchFamily="2" charset="2"/>
              <a:buChar char="Ø"/>
            </a:pPr>
            <a:r>
              <a:rPr lang="en-GB" sz="1200" dirty="0" smtClean="0">
                <a:solidFill>
                  <a:schemeClr val="bg1"/>
                </a:solidFill>
              </a:rPr>
              <a:t>Lecturer engaged, open-minded, and professional</a:t>
            </a:r>
          </a:p>
          <a:p>
            <a:pPr marL="171450" indent="-171450">
              <a:buFont typeface="Wingdings" panose="05000000000000000000" pitchFamily="2" charset="2"/>
              <a:buChar char="Ø"/>
            </a:pPr>
            <a:r>
              <a:rPr lang="en-GB" sz="1200" dirty="0">
                <a:solidFill>
                  <a:schemeClr val="bg1"/>
                </a:solidFill>
              </a:rPr>
              <a:t>More practical </a:t>
            </a:r>
            <a:r>
              <a:rPr lang="en-GB" sz="1200" dirty="0" smtClean="0">
                <a:solidFill>
                  <a:schemeClr val="bg1"/>
                </a:solidFill>
              </a:rPr>
              <a:t>examples</a:t>
            </a:r>
            <a:endParaRPr lang="en-GB" sz="1200" dirty="0">
              <a:solidFill>
                <a:schemeClr val="bg1"/>
              </a:solidFill>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844" t="34174" r="28755" b="16083"/>
          <a:stretch/>
        </p:blipFill>
        <p:spPr bwMode="auto">
          <a:xfrm>
            <a:off x="323850" y="4077072"/>
            <a:ext cx="3157087" cy="21372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 name="Grafik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6256" y="271381"/>
            <a:ext cx="1944216" cy="29357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03914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b="0" i="1" dirty="0" smtClean="0"/>
              <a:t>Wissensaustausch</a:t>
            </a:r>
            <a:r>
              <a:rPr lang="de-AT" b="0" dirty="0" smtClean="0"/>
              <a:t> (</a:t>
            </a:r>
            <a:r>
              <a:rPr lang="en-GB" b="0" dirty="0" smtClean="0"/>
              <a:t>train the trainers</a:t>
            </a:r>
            <a:r>
              <a:rPr lang="de-AT" b="0" dirty="0" smtClean="0"/>
              <a:t>)</a:t>
            </a:r>
            <a:endParaRPr lang="de-AT" b="0" dirty="0"/>
          </a:p>
        </p:txBody>
      </p:sp>
      <p:pic>
        <p:nvPicPr>
          <p:cNvPr id="5" name="Inhaltsplatzhalt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59632" y="2795364"/>
            <a:ext cx="5029200" cy="30099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Welle 6"/>
          <p:cNvSpPr/>
          <p:nvPr/>
        </p:nvSpPr>
        <p:spPr>
          <a:xfrm>
            <a:off x="4737720" y="1124744"/>
            <a:ext cx="3218656" cy="2520280"/>
          </a:xfrm>
          <a:prstGeom prst="wave">
            <a:avLst/>
          </a:prstGeom>
          <a:gradFill flip="none" rotWithShape="1">
            <a:gsLst>
              <a:gs pos="0">
                <a:srgbClr val="004694">
                  <a:shade val="30000"/>
                  <a:satMod val="115000"/>
                </a:srgbClr>
              </a:gs>
              <a:gs pos="50000">
                <a:srgbClr val="004694">
                  <a:shade val="67500"/>
                  <a:satMod val="115000"/>
                </a:srgbClr>
              </a:gs>
              <a:gs pos="100000">
                <a:srgbClr val="004694">
                  <a:shade val="100000"/>
                  <a:satMod val="115000"/>
                </a:srgbClr>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sz="1200" dirty="0" smtClean="0">
                <a:latin typeface="Arial Unicode MS" panose="020B0604020202020204" pitchFamily="34" charset="-128"/>
                <a:ea typeface="Arial Unicode MS" panose="020B0604020202020204" pitchFamily="34" charset="-128"/>
                <a:cs typeface="Arial Unicode MS" panose="020B0604020202020204" pitchFamily="34" charset="-128"/>
              </a:rPr>
              <a:t>Liebe Piret!</a:t>
            </a:r>
          </a:p>
          <a:p>
            <a:endParaRPr lang="de-AT" sz="12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r>
              <a:rPr lang="de-AT" sz="1200" dirty="0" smtClean="0">
                <a:latin typeface="Arial Unicode MS" panose="020B0604020202020204" pitchFamily="34" charset="-128"/>
                <a:ea typeface="Arial Unicode MS" panose="020B0604020202020204" pitchFamily="34" charset="-128"/>
                <a:cs typeface="Arial Unicode MS" panose="020B0604020202020204" pitchFamily="34" charset="-128"/>
              </a:rPr>
              <a:t>Ich möchte mich sehr herzlich für deinen großartigen Vortrag in spiritual care bedanken.</a:t>
            </a:r>
          </a:p>
          <a:p>
            <a:r>
              <a:rPr lang="de-AT" sz="1200" dirty="0" smtClean="0">
                <a:latin typeface="Arial Unicode MS" panose="020B0604020202020204" pitchFamily="34" charset="-128"/>
                <a:ea typeface="Arial Unicode MS" panose="020B0604020202020204" pitchFamily="34" charset="-128"/>
                <a:cs typeface="Arial Unicode MS" panose="020B0604020202020204" pitchFamily="34" charset="-128"/>
              </a:rPr>
              <a:t>Wenn wir dies wirklich in den Unterricht integrieren könnten, wäre das wirklich ein Vorteil für die Studierenden.</a:t>
            </a:r>
          </a:p>
          <a:p>
            <a:endParaRPr lang="de-AT" sz="1400" dirty="0" smtClean="0">
              <a:latin typeface="Freestyle Script" panose="030804020302050B0404" pitchFamily="66" charset="0"/>
            </a:endParaRPr>
          </a:p>
          <a:p>
            <a:endParaRPr lang="de-AT" sz="1200" dirty="0"/>
          </a:p>
        </p:txBody>
      </p:sp>
      <p:sp>
        <p:nvSpPr>
          <p:cNvPr id="8" name="Textfeld 7"/>
          <p:cNvSpPr txBox="1"/>
          <p:nvPr/>
        </p:nvSpPr>
        <p:spPr>
          <a:xfrm>
            <a:off x="467544" y="1340768"/>
            <a:ext cx="2952328" cy="1200329"/>
          </a:xfrm>
          <a:prstGeom prst="rect">
            <a:avLst/>
          </a:prstGeom>
          <a:noFill/>
        </p:spPr>
        <p:txBody>
          <a:bodyPr wrap="square" rtlCol="0">
            <a:spAutoFit/>
          </a:bodyPr>
          <a:lstStyle/>
          <a:p>
            <a:pPr marL="285750" indent="-285750">
              <a:buFont typeface="Wingdings" panose="05000000000000000000" pitchFamily="2" charset="2"/>
              <a:buChar char="Ø"/>
            </a:pPr>
            <a:r>
              <a:rPr lang="de-AT" dirty="0" smtClean="0">
                <a:solidFill>
                  <a:srgbClr val="004694"/>
                </a:solidFill>
              </a:rPr>
              <a:t>45 min </a:t>
            </a:r>
            <a:r>
              <a:rPr lang="de-AT" dirty="0" err="1" smtClean="0">
                <a:solidFill>
                  <a:srgbClr val="004694"/>
                </a:solidFill>
              </a:rPr>
              <a:t>introduction</a:t>
            </a:r>
            <a:endParaRPr lang="de-AT" dirty="0" smtClean="0">
              <a:solidFill>
                <a:srgbClr val="004694"/>
              </a:solidFill>
            </a:endParaRPr>
          </a:p>
          <a:p>
            <a:pPr marL="285750" indent="-285750">
              <a:buFont typeface="Wingdings" panose="05000000000000000000" pitchFamily="2" charset="2"/>
              <a:buChar char="Ø"/>
            </a:pPr>
            <a:r>
              <a:rPr lang="de-AT" dirty="0" smtClean="0">
                <a:solidFill>
                  <a:srgbClr val="004694"/>
                </a:solidFill>
              </a:rPr>
              <a:t>Q&amp;A</a:t>
            </a:r>
          </a:p>
          <a:p>
            <a:pPr marL="285750" indent="-285750">
              <a:buFont typeface="Wingdings" panose="05000000000000000000" pitchFamily="2" charset="2"/>
              <a:buChar char="Ø"/>
            </a:pPr>
            <a:r>
              <a:rPr lang="en-GB" dirty="0" smtClean="0">
                <a:solidFill>
                  <a:srgbClr val="004694"/>
                </a:solidFill>
              </a:rPr>
              <a:t>Discussions, discussions…..</a:t>
            </a:r>
          </a:p>
        </p:txBody>
      </p:sp>
      <p:pic>
        <p:nvPicPr>
          <p:cNvPr id="4098" name="Picture 2" descr="C:\Users\piret.paal\AppData\Local\Microsoft\Windows\INetCache\IE\77SMXXC8\question-mark-1019820_960_72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4248" y="3977680"/>
            <a:ext cx="2088232" cy="2088232"/>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5"/>
          <p:cNvSpPr>
            <a:spLocks noGrp="1" noChangeArrowheads="1"/>
          </p:cNvSpPr>
          <p:nvPr>
            <p:ph type="ftr" sz="quarter" idx="10"/>
          </p:nvPr>
        </p:nvSpPr>
        <p:spPr>
          <a:xfrm>
            <a:off x="395288" y="6564313"/>
            <a:ext cx="8353425" cy="306387"/>
          </a:xfrm>
          <a:noFill/>
        </p:spPr>
        <p:txBody>
          <a:bodyPr/>
          <a:lstStyle>
            <a:lvl1pPr eaLnBrk="0" hangingPunct="0">
              <a:spcBef>
                <a:spcPct val="20000"/>
              </a:spcBef>
              <a:buFont typeface="Wingdings" pitchFamily="2" charset="2"/>
              <a:buChar char="§"/>
              <a:defRPr sz="2000">
                <a:solidFill>
                  <a:schemeClr val="tx1"/>
                </a:solidFill>
                <a:latin typeface="Arial" charset="0"/>
              </a:defRPr>
            </a:lvl1pPr>
            <a:lvl2pPr marL="742950" indent="-285750" eaLnBrk="0" hangingPunct="0">
              <a:spcBef>
                <a:spcPct val="20000"/>
              </a:spcBef>
              <a:buFont typeface="Arial" charset="0"/>
              <a:buChar char="»"/>
              <a:defRPr sz="1600">
                <a:solidFill>
                  <a:schemeClr val="tx1"/>
                </a:solidFill>
                <a:latin typeface="Arial" charset="0"/>
              </a:defRPr>
            </a:lvl2pPr>
            <a:lvl3pPr marL="1143000" indent="-228600" eaLnBrk="0" hangingPunct="0">
              <a:spcBef>
                <a:spcPct val="20000"/>
              </a:spcBef>
              <a:buChar char="•"/>
              <a:defRPr sz="1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de-DE" sz="1000" dirty="0" smtClean="0">
                <a:solidFill>
                  <a:schemeClr val="bg1"/>
                </a:solidFill>
              </a:rPr>
              <a:t>© </a:t>
            </a:r>
            <a:r>
              <a:rPr lang="de-DE" altLang="de-DE" sz="1000" dirty="0" smtClean="0">
                <a:solidFill>
                  <a:schemeClr val="bg1"/>
                </a:solidFill>
              </a:rPr>
              <a:t>Paracelsus Medical University | Institute </a:t>
            </a:r>
            <a:r>
              <a:rPr lang="de-DE" altLang="de-DE" sz="1000" dirty="0" err="1" smtClean="0">
                <a:solidFill>
                  <a:schemeClr val="bg1"/>
                </a:solidFill>
              </a:rPr>
              <a:t>of</a:t>
            </a:r>
            <a:r>
              <a:rPr lang="de-DE" altLang="de-DE" sz="1000" dirty="0" smtClean="0">
                <a:solidFill>
                  <a:schemeClr val="bg1"/>
                </a:solidFill>
              </a:rPr>
              <a:t> Nursing Science </a:t>
            </a:r>
            <a:r>
              <a:rPr lang="de-DE" altLang="de-DE" sz="1000" dirty="0" err="1" smtClean="0">
                <a:solidFill>
                  <a:schemeClr val="bg1"/>
                </a:solidFill>
              </a:rPr>
              <a:t>and</a:t>
            </a:r>
            <a:r>
              <a:rPr lang="de-DE" altLang="de-DE" sz="1000" dirty="0" smtClean="0">
                <a:solidFill>
                  <a:schemeClr val="bg1"/>
                </a:solidFill>
              </a:rPr>
              <a:t> Practice | </a:t>
            </a:r>
            <a:r>
              <a:rPr lang="de-DE" altLang="de-DE" sz="1000" dirty="0">
                <a:solidFill>
                  <a:schemeClr val="bg1"/>
                </a:solidFill>
              </a:rPr>
              <a:t>Dr. Piret Paal  </a:t>
            </a:r>
            <a:r>
              <a:rPr lang="de-DE" altLang="de-DE" sz="1000" dirty="0" smtClean="0">
                <a:solidFill>
                  <a:schemeClr val="bg1"/>
                </a:solidFill>
              </a:rPr>
              <a:t>|  whocc.pmu.ac.at</a:t>
            </a:r>
          </a:p>
        </p:txBody>
      </p:sp>
    </p:spTree>
    <p:extLst>
      <p:ext uri="{BB962C8B-B14F-4D97-AF65-F5344CB8AC3E}">
        <p14:creationId xmlns:p14="http://schemas.microsoft.com/office/powerpoint/2010/main" val="122135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b="0" dirty="0" smtClean="0"/>
              <a:t>Semi-</a:t>
            </a:r>
            <a:r>
              <a:rPr lang="de-AT" b="0" dirty="0" err="1" smtClean="0"/>
              <a:t>sized</a:t>
            </a:r>
            <a:r>
              <a:rPr lang="de-AT" b="0" dirty="0" smtClean="0"/>
              <a:t> </a:t>
            </a:r>
            <a:r>
              <a:rPr lang="de-AT" b="0" dirty="0" err="1" smtClean="0"/>
              <a:t>group</a:t>
            </a:r>
            <a:r>
              <a:rPr lang="de-AT" b="0" dirty="0" smtClean="0"/>
              <a:t> </a:t>
            </a:r>
            <a:r>
              <a:rPr lang="de-AT" b="0" dirty="0" err="1" smtClean="0"/>
              <a:t>learning</a:t>
            </a:r>
            <a:r>
              <a:rPr lang="de-AT" b="0" dirty="0" smtClean="0"/>
              <a:t>/</a:t>
            </a:r>
            <a:r>
              <a:rPr lang="de-AT" b="0" dirty="0" err="1" smtClean="0"/>
              <a:t>teaching</a:t>
            </a:r>
            <a:r>
              <a:rPr lang="de-AT" b="0" dirty="0" smtClean="0"/>
              <a:t> </a:t>
            </a:r>
            <a:r>
              <a:rPr lang="de-AT" b="0" dirty="0" err="1" smtClean="0"/>
              <a:t>experience</a:t>
            </a:r>
            <a:endParaRPr lang="de-AT" b="0" dirty="0"/>
          </a:p>
        </p:txBody>
      </p:sp>
      <p:pic>
        <p:nvPicPr>
          <p:cNvPr id="2050"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10292" t="4471" r="10271" b="3458"/>
          <a:stretch/>
        </p:blipFill>
        <p:spPr bwMode="auto">
          <a:xfrm>
            <a:off x="467544" y="1340768"/>
            <a:ext cx="3672408" cy="27227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5" name="Textfeld 4"/>
          <p:cNvSpPr txBox="1"/>
          <p:nvPr/>
        </p:nvSpPr>
        <p:spPr>
          <a:xfrm>
            <a:off x="4283968" y="2020197"/>
            <a:ext cx="4454870" cy="2031325"/>
          </a:xfrm>
          <a:prstGeom prst="rect">
            <a:avLst/>
          </a:prstGeom>
          <a:noFill/>
        </p:spPr>
        <p:txBody>
          <a:bodyPr wrap="square" rtlCol="0">
            <a:spAutoFit/>
          </a:bodyPr>
          <a:lstStyle/>
          <a:p>
            <a:pPr marL="285750" indent="-285750">
              <a:buFont typeface="Wingdings" panose="05000000000000000000" pitchFamily="2" charset="2"/>
              <a:buChar char="Ø"/>
            </a:pPr>
            <a:r>
              <a:rPr lang="en-GB" dirty="0">
                <a:solidFill>
                  <a:srgbClr val="004694"/>
                </a:solidFill>
              </a:rPr>
              <a:t>S</a:t>
            </a:r>
            <a:r>
              <a:rPr lang="en-GB" dirty="0" smtClean="0">
                <a:solidFill>
                  <a:srgbClr val="004694"/>
                </a:solidFill>
              </a:rPr>
              <a:t>tructured</a:t>
            </a:r>
            <a:r>
              <a:rPr lang="de-AT" dirty="0" smtClean="0">
                <a:solidFill>
                  <a:srgbClr val="004694"/>
                </a:solidFill>
              </a:rPr>
              <a:t> </a:t>
            </a:r>
            <a:r>
              <a:rPr lang="en-GB" dirty="0" smtClean="0">
                <a:solidFill>
                  <a:srgbClr val="004694"/>
                </a:solidFill>
              </a:rPr>
              <a:t>teaching</a:t>
            </a:r>
            <a:r>
              <a:rPr lang="de-AT" dirty="0" smtClean="0">
                <a:solidFill>
                  <a:srgbClr val="004694"/>
                </a:solidFill>
              </a:rPr>
              <a:t> plan</a:t>
            </a:r>
          </a:p>
          <a:p>
            <a:pPr marL="285750" indent="-285750">
              <a:buFont typeface="Wingdings" panose="05000000000000000000" pitchFamily="2" charset="2"/>
              <a:buChar char="Ø"/>
            </a:pPr>
            <a:r>
              <a:rPr lang="de-AT" dirty="0" smtClean="0">
                <a:solidFill>
                  <a:srgbClr val="004694"/>
                </a:solidFill>
              </a:rPr>
              <a:t>Cultural </a:t>
            </a:r>
            <a:r>
              <a:rPr lang="de-AT" dirty="0" err="1" smtClean="0">
                <a:solidFill>
                  <a:srgbClr val="004694"/>
                </a:solidFill>
              </a:rPr>
              <a:t>exchange</a:t>
            </a:r>
            <a:r>
              <a:rPr lang="de-AT" dirty="0" smtClean="0">
                <a:solidFill>
                  <a:srgbClr val="004694"/>
                </a:solidFill>
              </a:rPr>
              <a:t> </a:t>
            </a:r>
          </a:p>
          <a:p>
            <a:pPr marL="285750" indent="-285750">
              <a:buFont typeface="Wingdings" panose="05000000000000000000" pitchFamily="2" charset="2"/>
              <a:buChar char="Ø"/>
            </a:pPr>
            <a:r>
              <a:rPr lang="en-GB" dirty="0" smtClean="0">
                <a:solidFill>
                  <a:srgbClr val="004694"/>
                </a:solidFill>
              </a:rPr>
              <a:t>Positive feedback</a:t>
            </a:r>
          </a:p>
          <a:p>
            <a:pPr marL="285750" indent="-285750">
              <a:buFont typeface="Wingdings" panose="05000000000000000000" pitchFamily="2" charset="2"/>
              <a:buChar char="Ø"/>
            </a:pPr>
            <a:r>
              <a:rPr lang="en-GB" dirty="0" smtClean="0">
                <a:solidFill>
                  <a:srgbClr val="004694"/>
                </a:solidFill>
              </a:rPr>
              <a:t>Things to consider:</a:t>
            </a:r>
          </a:p>
          <a:p>
            <a:pPr marL="742950" lvl="1" indent="-285750">
              <a:buFont typeface="Wingdings" panose="05000000000000000000" pitchFamily="2" charset="2"/>
              <a:buChar char="Ø"/>
            </a:pPr>
            <a:r>
              <a:rPr lang="en-GB" dirty="0" smtClean="0">
                <a:solidFill>
                  <a:srgbClr val="004694"/>
                </a:solidFill>
              </a:rPr>
              <a:t>1,5 days – too long?</a:t>
            </a:r>
          </a:p>
          <a:p>
            <a:pPr marL="742950" lvl="1" indent="-285750">
              <a:buFont typeface="Wingdings" panose="05000000000000000000" pitchFamily="2" charset="2"/>
              <a:buChar char="Ø"/>
            </a:pPr>
            <a:r>
              <a:rPr lang="en-GB" dirty="0" smtClean="0">
                <a:solidFill>
                  <a:srgbClr val="004694"/>
                </a:solidFill>
              </a:rPr>
              <a:t>Too many group assignments</a:t>
            </a:r>
          </a:p>
          <a:p>
            <a:pPr marL="742950" lvl="1" indent="-285750">
              <a:buFont typeface="Wingdings" panose="05000000000000000000" pitchFamily="2" charset="2"/>
              <a:buChar char="Ø"/>
            </a:pPr>
            <a:r>
              <a:rPr lang="de-AT" dirty="0" smtClean="0">
                <a:solidFill>
                  <a:srgbClr val="004694"/>
                </a:solidFill>
              </a:rPr>
              <a:t>Language  </a:t>
            </a:r>
            <a:endParaRPr lang="de-AT" dirty="0">
              <a:solidFill>
                <a:srgbClr val="004694"/>
              </a:solidFill>
            </a:endParaRPr>
          </a:p>
        </p:txBody>
      </p:sp>
      <p:pic>
        <p:nvPicPr>
          <p:cNvPr id="7" name="Picture 2" descr="C:\Users\piret.paal\AppData\Local\Microsoft\Windows\INetCache\IE\OBP6C835\Circle-Thumb[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85451" y="2049420"/>
            <a:ext cx="310885" cy="31088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piret.paal\AppData\Local\Microsoft\Windows\INetCache\IE\77SMXXC8\1920px-SNice.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85451" y="3694179"/>
            <a:ext cx="310885" cy="31088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Grp="1" noChangeArrowheads="1"/>
          </p:cNvSpPr>
          <p:nvPr>
            <p:ph type="ftr" sz="quarter" idx="10"/>
          </p:nvPr>
        </p:nvSpPr>
        <p:spPr>
          <a:xfrm>
            <a:off x="395288" y="6564313"/>
            <a:ext cx="8353425" cy="306387"/>
          </a:xfrm>
          <a:noFill/>
        </p:spPr>
        <p:txBody>
          <a:bodyPr/>
          <a:lstStyle>
            <a:lvl1pPr eaLnBrk="0" hangingPunct="0">
              <a:spcBef>
                <a:spcPct val="20000"/>
              </a:spcBef>
              <a:buFont typeface="Wingdings" pitchFamily="2" charset="2"/>
              <a:buChar char="§"/>
              <a:defRPr sz="2000">
                <a:solidFill>
                  <a:schemeClr val="tx1"/>
                </a:solidFill>
                <a:latin typeface="Arial" charset="0"/>
              </a:defRPr>
            </a:lvl1pPr>
            <a:lvl2pPr marL="742950" indent="-285750" eaLnBrk="0" hangingPunct="0">
              <a:spcBef>
                <a:spcPct val="20000"/>
              </a:spcBef>
              <a:buFont typeface="Arial" charset="0"/>
              <a:buChar char="»"/>
              <a:defRPr sz="1600">
                <a:solidFill>
                  <a:schemeClr val="tx1"/>
                </a:solidFill>
                <a:latin typeface="Arial" charset="0"/>
              </a:defRPr>
            </a:lvl2pPr>
            <a:lvl3pPr marL="1143000" indent="-228600" eaLnBrk="0" hangingPunct="0">
              <a:spcBef>
                <a:spcPct val="20000"/>
              </a:spcBef>
              <a:buChar char="•"/>
              <a:defRPr sz="1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de-DE" sz="1000" dirty="0" smtClean="0">
                <a:solidFill>
                  <a:schemeClr val="bg1"/>
                </a:solidFill>
              </a:rPr>
              <a:t>© </a:t>
            </a:r>
            <a:r>
              <a:rPr lang="de-DE" altLang="de-DE" sz="1000" dirty="0" smtClean="0">
                <a:solidFill>
                  <a:schemeClr val="bg1"/>
                </a:solidFill>
              </a:rPr>
              <a:t>Paracelsus Medical University | Institute </a:t>
            </a:r>
            <a:r>
              <a:rPr lang="de-DE" altLang="de-DE" sz="1000" dirty="0" err="1" smtClean="0">
                <a:solidFill>
                  <a:schemeClr val="bg1"/>
                </a:solidFill>
              </a:rPr>
              <a:t>of</a:t>
            </a:r>
            <a:r>
              <a:rPr lang="de-DE" altLang="de-DE" sz="1000" dirty="0" smtClean="0">
                <a:solidFill>
                  <a:schemeClr val="bg1"/>
                </a:solidFill>
              </a:rPr>
              <a:t> Nursing Science </a:t>
            </a:r>
            <a:r>
              <a:rPr lang="de-DE" altLang="de-DE" sz="1000" dirty="0" err="1" smtClean="0">
                <a:solidFill>
                  <a:schemeClr val="bg1"/>
                </a:solidFill>
              </a:rPr>
              <a:t>and</a:t>
            </a:r>
            <a:r>
              <a:rPr lang="de-DE" altLang="de-DE" sz="1000" dirty="0" smtClean="0">
                <a:solidFill>
                  <a:schemeClr val="bg1"/>
                </a:solidFill>
              </a:rPr>
              <a:t> Practice | </a:t>
            </a:r>
            <a:r>
              <a:rPr lang="de-DE" altLang="de-DE" sz="1000" dirty="0">
                <a:solidFill>
                  <a:schemeClr val="bg1"/>
                </a:solidFill>
              </a:rPr>
              <a:t>Dr. Piret Paal  </a:t>
            </a:r>
            <a:r>
              <a:rPr lang="de-DE" altLang="de-DE" sz="1000" dirty="0" smtClean="0">
                <a:solidFill>
                  <a:schemeClr val="bg1"/>
                </a:solidFill>
              </a:rPr>
              <a:t>|  whocc.pmu.ac.at</a:t>
            </a:r>
          </a:p>
        </p:txBody>
      </p:sp>
      <p:pic>
        <p:nvPicPr>
          <p:cNvPr id="11" name="Picture 2" descr="C:\Users\piret.paal\AppData\Local\Microsoft\Windows\INetCache\IE\OBP6C835\Circle-Thumb[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85451" y="2360305"/>
            <a:ext cx="310885" cy="31088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piret.paal\AppData\Local\Microsoft\Windows\INetCache\IE\VMTDL0NY\512px-BTTFTG_PC_E4_ui_tobecontinued[1].png"/>
          <p:cNvPicPr>
            <a:picLocks noChangeAspect="1" noChangeArrowheads="1"/>
          </p:cNvPicPr>
          <p:nvPr/>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4895267" y="4437112"/>
            <a:ext cx="2736304"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8591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n-US" b="0" dirty="0" smtClean="0"/>
              <a:t>Big group learning/teaching experience</a:t>
            </a:r>
            <a:endParaRPr lang="en-US" b="0" dirty="0"/>
          </a:p>
        </p:txBody>
      </p:sp>
      <p:sp>
        <p:nvSpPr>
          <p:cNvPr id="8" name="Rectangle 5"/>
          <p:cNvSpPr>
            <a:spLocks noGrp="1" noChangeArrowheads="1"/>
          </p:cNvSpPr>
          <p:nvPr>
            <p:ph type="ftr" sz="quarter" idx="10"/>
          </p:nvPr>
        </p:nvSpPr>
        <p:spPr>
          <a:xfrm>
            <a:off x="395288" y="6564313"/>
            <a:ext cx="8353425" cy="306387"/>
          </a:xfrm>
          <a:noFill/>
        </p:spPr>
        <p:txBody>
          <a:bodyPr/>
          <a:lstStyle>
            <a:lvl1pPr eaLnBrk="0" hangingPunct="0">
              <a:spcBef>
                <a:spcPct val="20000"/>
              </a:spcBef>
              <a:buFont typeface="Wingdings" pitchFamily="2" charset="2"/>
              <a:buChar char="§"/>
              <a:defRPr sz="2000">
                <a:solidFill>
                  <a:schemeClr val="tx1"/>
                </a:solidFill>
                <a:latin typeface="Arial" charset="0"/>
              </a:defRPr>
            </a:lvl1pPr>
            <a:lvl2pPr marL="742950" indent="-285750" eaLnBrk="0" hangingPunct="0">
              <a:spcBef>
                <a:spcPct val="20000"/>
              </a:spcBef>
              <a:buFont typeface="Arial" charset="0"/>
              <a:buChar char="»"/>
              <a:defRPr sz="1600">
                <a:solidFill>
                  <a:schemeClr val="tx1"/>
                </a:solidFill>
                <a:latin typeface="Arial" charset="0"/>
              </a:defRPr>
            </a:lvl2pPr>
            <a:lvl3pPr marL="1143000" indent="-228600" eaLnBrk="0" hangingPunct="0">
              <a:spcBef>
                <a:spcPct val="20000"/>
              </a:spcBef>
              <a:buChar char="•"/>
              <a:defRPr sz="1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de-DE" sz="1000" dirty="0" smtClean="0">
                <a:solidFill>
                  <a:schemeClr val="bg1"/>
                </a:solidFill>
              </a:rPr>
              <a:t>© </a:t>
            </a:r>
            <a:r>
              <a:rPr lang="de-DE" altLang="de-DE" sz="1000" dirty="0" smtClean="0">
                <a:solidFill>
                  <a:schemeClr val="bg1"/>
                </a:solidFill>
              </a:rPr>
              <a:t>Paracelsus Medical University | Institute </a:t>
            </a:r>
            <a:r>
              <a:rPr lang="de-DE" altLang="de-DE" sz="1000" dirty="0" err="1" smtClean="0">
                <a:solidFill>
                  <a:schemeClr val="bg1"/>
                </a:solidFill>
              </a:rPr>
              <a:t>of</a:t>
            </a:r>
            <a:r>
              <a:rPr lang="de-DE" altLang="de-DE" sz="1000" dirty="0" smtClean="0">
                <a:solidFill>
                  <a:schemeClr val="bg1"/>
                </a:solidFill>
              </a:rPr>
              <a:t> Nursing Science </a:t>
            </a:r>
            <a:r>
              <a:rPr lang="de-DE" altLang="de-DE" sz="1000" dirty="0" err="1" smtClean="0">
                <a:solidFill>
                  <a:schemeClr val="bg1"/>
                </a:solidFill>
              </a:rPr>
              <a:t>and</a:t>
            </a:r>
            <a:r>
              <a:rPr lang="de-DE" altLang="de-DE" sz="1000" dirty="0" smtClean="0">
                <a:solidFill>
                  <a:schemeClr val="bg1"/>
                </a:solidFill>
              </a:rPr>
              <a:t> Practice | </a:t>
            </a:r>
            <a:r>
              <a:rPr lang="de-DE" altLang="de-DE" sz="1000" dirty="0">
                <a:solidFill>
                  <a:schemeClr val="bg1"/>
                </a:solidFill>
              </a:rPr>
              <a:t>Dr. Piret Paal  </a:t>
            </a:r>
            <a:r>
              <a:rPr lang="de-DE" altLang="de-DE" sz="1000" dirty="0" smtClean="0">
                <a:solidFill>
                  <a:schemeClr val="bg1"/>
                </a:solidFill>
              </a:rPr>
              <a:t>|  whocc.pmu.ac.at</a:t>
            </a:r>
          </a:p>
        </p:txBody>
      </p:sp>
      <p:graphicFrame>
        <p:nvGraphicFramePr>
          <p:cNvPr id="3" name="Tabelle 2"/>
          <p:cNvGraphicFramePr>
            <a:graphicFrameLocks noGrp="1"/>
          </p:cNvGraphicFramePr>
          <p:nvPr>
            <p:extLst>
              <p:ext uri="{D42A27DB-BD31-4B8C-83A1-F6EECF244321}">
                <p14:modId xmlns:p14="http://schemas.microsoft.com/office/powerpoint/2010/main" val="2874821580"/>
              </p:ext>
            </p:extLst>
          </p:nvPr>
        </p:nvGraphicFramePr>
        <p:xfrm>
          <a:off x="323528" y="1196752"/>
          <a:ext cx="5040560" cy="2734056"/>
        </p:xfrm>
        <a:graphic>
          <a:graphicData uri="http://schemas.openxmlformats.org/drawingml/2006/table">
            <a:tbl>
              <a:tblPr firstRow="1" firstCol="1" bandRow="1">
                <a:tableStyleId>{5C22544A-7EE6-4342-B048-85BDC9FD1C3A}</a:tableStyleId>
              </a:tblPr>
              <a:tblGrid>
                <a:gridCol w="2519931"/>
                <a:gridCol w="2520629"/>
              </a:tblGrid>
              <a:tr h="0">
                <a:tc>
                  <a:txBody>
                    <a:bodyPr/>
                    <a:lstStyle/>
                    <a:p>
                      <a:pPr>
                        <a:lnSpc>
                          <a:spcPct val="115000"/>
                        </a:lnSpc>
                        <a:spcAft>
                          <a:spcPts val="0"/>
                        </a:spcAft>
                      </a:pPr>
                      <a:r>
                        <a:rPr lang="de-AT" sz="1600" b="0" dirty="0" smtClean="0">
                          <a:effectLst/>
                        </a:rPr>
                        <a:t>TOPIC</a:t>
                      </a:r>
                      <a:endParaRPr lang="de-AT" sz="1600" b="0" dirty="0">
                        <a:effectLst/>
                        <a:latin typeface="Calibri"/>
                        <a:ea typeface="Calibri"/>
                        <a:cs typeface="Times New Roman"/>
                      </a:endParaRPr>
                    </a:p>
                  </a:txBody>
                  <a:tcPr marL="68580" marR="68580" marT="0" marB="0">
                    <a:gradFill flip="none" rotWithShape="1">
                      <a:gsLst>
                        <a:gs pos="0">
                          <a:srgbClr val="004694">
                            <a:shade val="30000"/>
                            <a:satMod val="115000"/>
                          </a:srgbClr>
                        </a:gs>
                        <a:gs pos="50000">
                          <a:srgbClr val="004694">
                            <a:shade val="67500"/>
                            <a:satMod val="115000"/>
                          </a:srgbClr>
                        </a:gs>
                        <a:gs pos="100000">
                          <a:srgbClr val="004694">
                            <a:shade val="100000"/>
                            <a:satMod val="115000"/>
                          </a:srgbClr>
                        </a:gs>
                      </a:gsLst>
                      <a:lin ang="0" scaled="1"/>
                      <a:tileRect/>
                    </a:gradFill>
                  </a:tcPr>
                </a:tc>
                <a:tc>
                  <a:txBody>
                    <a:bodyPr/>
                    <a:lstStyle/>
                    <a:p>
                      <a:pPr>
                        <a:lnSpc>
                          <a:spcPct val="115000"/>
                        </a:lnSpc>
                        <a:spcAft>
                          <a:spcPts val="0"/>
                        </a:spcAft>
                      </a:pPr>
                      <a:r>
                        <a:rPr lang="de-AT" sz="1600" b="0" dirty="0" smtClean="0">
                          <a:effectLst/>
                        </a:rPr>
                        <a:t>TEACHING METHOD</a:t>
                      </a:r>
                      <a:endParaRPr lang="de-AT" sz="1600" b="0" dirty="0">
                        <a:effectLst/>
                        <a:latin typeface="Calibri"/>
                        <a:ea typeface="Calibri"/>
                        <a:cs typeface="Times New Roman"/>
                      </a:endParaRPr>
                    </a:p>
                  </a:txBody>
                  <a:tcPr marL="68580" marR="68580" marT="0" marB="0">
                    <a:gradFill flip="none" rotWithShape="1">
                      <a:gsLst>
                        <a:gs pos="0">
                          <a:srgbClr val="004694">
                            <a:shade val="30000"/>
                            <a:satMod val="115000"/>
                          </a:srgbClr>
                        </a:gs>
                        <a:gs pos="50000">
                          <a:srgbClr val="004694">
                            <a:shade val="67500"/>
                            <a:satMod val="115000"/>
                          </a:srgbClr>
                        </a:gs>
                        <a:gs pos="100000">
                          <a:srgbClr val="004694">
                            <a:shade val="100000"/>
                            <a:satMod val="115000"/>
                          </a:srgbClr>
                        </a:gs>
                      </a:gsLst>
                      <a:lin ang="0" scaled="1"/>
                      <a:tileRect/>
                    </a:gradFill>
                  </a:tcPr>
                </a:tc>
              </a:tr>
              <a:tr h="0">
                <a:tc>
                  <a:txBody>
                    <a:bodyPr/>
                    <a:lstStyle/>
                    <a:p>
                      <a:pPr>
                        <a:lnSpc>
                          <a:spcPct val="115000"/>
                        </a:lnSpc>
                        <a:spcAft>
                          <a:spcPts val="0"/>
                        </a:spcAft>
                      </a:pPr>
                      <a:r>
                        <a:rPr lang="en-GB" sz="1400" b="0" noProof="0" dirty="0" smtClean="0">
                          <a:effectLst/>
                          <a:latin typeface="+mn-lt"/>
                        </a:rPr>
                        <a:t>Introduction </a:t>
                      </a:r>
                    </a:p>
                    <a:p>
                      <a:pPr>
                        <a:lnSpc>
                          <a:spcPct val="115000"/>
                        </a:lnSpc>
                        <a:spcAft>
                          <a:spcPts val="0"/>
                        </a:spcAft>
                      </a:pPr>
                      <a:r>
                        <a:rPr lang="en-GB" sz="1400" b="0" noProof="0" dirty="0" smtClean="0">
                          <a:effectLst/>
                          <a:latin typeface="+mn-lt"/>
                        </a:rPr>
                        <a:t>Hospital experiences</a:t>
                      </a:r>
                      <a:endParaRPr lang="en-GB" sz="1400" b="0" noProof="0" dirty="0">
                        <a:effectLst/>
                        <a:latin typeface="+mn-lt"/>
                        <a:ea typeface="Calibri"/>
                        <a:cs typeface="Times New Roman"/>
                      </a:endParaRPr>
                    </a:p>
                  </a:txBody>
                  <a:tcPr marL="68580" marR="68580" marT="0" marB="0">
                    <a:gradFill flip="none" rotWithShape="1">
                      <a:gsLst>
                        <a:gs pos="0">
                          <a:srgbClr val="004694">
                            <a:shade val="30000"/>
                            <a:satMod val="115000"/>
                          </a:srgbClr>
                        </a:gs>
                        <a:gs pos="50000">
                          <a:srgbClr val="004694">
                            <a:shade val="67500"/>
                            <a:satMod val="115000"/>
                          </a:srgbClr>
                        </a:gs>
                        <a:gs pos="100000">
                          <a:srgbClr val="004694">
                            <a:shade val="100000"/>
                            <a:satMod val="115000"/>
                          </a:srgbClr>
                        </a:gs>
                      </a:gsLst>
                      <a:lin ang="0" scaled="1"/>
                      <a:tileRect/>
                    </a:gradFill>
                  </a:tcPr>
                </a:tc>
                <a:tc>
                  <a:txBody>
                    <a:bodyPr/>
                    <a:lstStyle/>
                    <a:p>
                      <a:pPr>
                        <a:lnSpc>
                          <a:spcPct val="115000"/>
                        </a:lnSpc>
                        <a:spcAft>
                          <a:spcPts val="0"/>
                        </a:spcAft>
                      </a:pPr>
                      <a:r>
                        <a:rPr lang="en-GB" sz="1400" b="0" dirty="0" smtClean="0">
                          <a:solidFill>
                            <a:schemeClr val="bg1"/>
                          </a:solidFill>
                          <a:effectLst/>
                          <a:latin typeface="+mn-lt"/>
                        </a:rPr>
                        <a:t>Lecture, </a:t>
                      </a:r>
                      <a:r>
                        <a:rPr lang="en-GB" sz="1400" b="0" dirty="0" err="1" smtClean="0">
                          <a:solidFill>
                            <a:schemeClr val="bg1"/>
                          </a:solidFill>
                          <a:effectLst/>
                          <a:latin typeface="+mn-lt"/>
                        </a:rPr>
                        <a:t>Mentimeter</a:t>
                      </a:r>
                      <a:r>
                        <a:rPr lang="en-GB" sz="1400" b="0" dirty="0" smtClean="0">
                          <a:solidFill>
                            <a:schemeClr val="bg1"/>
                          </a:solidFill>
                          <a:effectLst/>
                          <a:latin typeface="+mn-lt"/>
                        </a:rPr>
                        <a:t> Voting</a:t>
                      </a:r>
                      <a:endParaRPr lang="en-GB" sz="1400" b="0" dirty="0">
                        <a:solidFill>
                          <a:schemeClr val="bg1"/>
                        </a:solidFill>
                        <a:effectLst/>
                        <a:latin typeface="+mn-lt"/>
                        <a:ea typeface="Calibri"/>
                        <a:cs typeface="Times New Roman"/>
                      </a:endParaRPr>
                    </a:p>
                  </a:txBody>
                  <a:tcPr marL="68580" marR="68580" marT="0" marB="0">
                    <a:gradFill flip="none" rotWithShape="1">
                      <a:gsLst>
                        <a:gs pos="0">
                          <a:srgbClr val="004694">
                            <a:shade val="30000"/>
                            <a:satMod val="115000"/>
                          </a:srgbClr>
                        </a:gs>
                        <a:gs pos="50000">
                          <a:srgbClr val="004694">
                            <a:shade val="67500"/>
                            <a:satMod val="115000"/>
                          </a:srgbClr>
                        </a:gs>
                        <a:gs pos="100000">
                          <a:srgbClr val="004694">
                            <a:shade val="100000"/>
                            <a:satMod val="115000"/>
                          </a:srgbClr>
                        </a:gs>
                      </a:gsLst>
                      <a:lin ang="0" scaled="1"/>
                      <a:tileRect/>
                    </a:gradFill>
                  </a:tcPr>
                </a:tc>
              </a:tr>
              <a:tr h="0">
                <a:tc>
                  <a:txBody>
                    <a:bodyPr/>
                    <a:lstStyle/>
                    <a:p>
                      <a:pPr>
                        <a:lnSpc>
                          <a:spcPct val="115000"/>
                        </a:lnSpc>
                        <a:spcAft>
                          <a:spcPts val="0"/>
                        </a:spcAft>
                      </a:pPr>
                      <a:r>
                        <a:rPr lang="en-GB" sz="1400" b="0" noProof="0" dirty="0" smtClean="0">
                          <a:effectLst/>
                          <a:latin typeface="+mn-lt"/>
                        </a:rPr>
                        <a:t>My spirituality, knowledge, and competencies</a:t>
                      </a:r>
                      <a:endParaRPr lang="en-GB" sz="1400" b="0" noProof="0" dirty="0">
                        <a:effectLst/>
                        <a:latin typeface="+mn-lt"/>
                        <a:ea typeface="Calibri"/>
                        <a:cs typeface="Times New Roman"/>
                      </a:endParaRPr>
                    </a:p>
                  </a:txBody>
                  <a:tcPr marL="68580" marR="68580" marT="0" marB="0">
                    <a:gradFill flip="none" rotWithShape="1">
                      <a:gsLst>
                        <a:gs pos="0">
                          <a:srgbClr val="004694">
                            <a:shade val="30000"/>
                            <a:satMod val="115000"/>
                          </a:srgbClr>
                        </a:gs>
                        <a:gs pos="50000">
                          <a:srgbClr val="004694">
                            <a:shade val="67500"/>
                            <a:satMod val="115000"/>
                          </a:srgbClr>
                        </a:gs>
                        <a:gs pos="100000">
                          <a:srgbClr val="004694">
                            <a:shade val="100000"/>
                            <a:satMod val="115000"/>
                          </a:srgbClr>
                        </a:gs>
                      </a:gsLst>
                      <a:lin ang="0" scaled="1"/>
                      <a:tileRect/>
                    </a:gradFill>
                  </a:tcPr>
                </a:tc>
                <a:tc>
                  <a:txBody>
                    <a:bodyPr/>
                    <a:lstStyle/>
                    <a:p>
                      <a:pPr>
                        <a:lnSpc>
                          <a:spcPct val="115000"/>
                        </a:lnSpc>
                        <a:spcAft>
                          <a:spcPts val="0"/>
                        </a:spcAft>
                      </a:pPr>
                      <a:r>
                        <a:rPr lang="en-GB" sz="1400" b="0" dirty="0" err="1" smtClean="0">
                          <a:solidFill>
                            <a:schemeClr val="bg1"/>
                          </a:solidFill>
                          <a:effectLst/>
                          <a:latin typeface="+mn-lt"/>
                        </a:rPr>
                        <a:t>Mentimeter</a:t>
                      </a:r>
                      <a:r>
                        <a:rPr lang="en-GB" sz="1400" b="0" dirty="0" smtClean="0">
                          <a:solidFill>
                            <a:schemeClr val="bg1"/>
                          </a:solidFill>
                          <a:effectLst/>
                          <a:latin typeface="+mn-lt"/>
                        </a:rPr>
                        <a:t> Voting</a:t>
                      </a:r>
                    </a:p>
                    <a:p>
                      <a:pPr>
                        <a:lnSpc>
                          <a:spcPct val="115000"/>
                        </a:lnSpc>
                        <a:spcAft>
                          <a:spcPts val="0"/>
                        </a:spcAft>
                      </a:pPr>
                      <a:r>
                        <a:rPr lang="en-GB" sz="1400" b="0" dirty="0" smtClean="0">
                          <a:solidFill>
                            <a:schemeClr val="bg1"/>
                          </a:solidFill>
                          <a:effectLst/>
                          <a:latin typeface="+mn-lt"/>
                        </a:rPr>
                        <a:t>SSCRS</a:t>
                      </a:r>
                    </a:p>
                    <a:p>
                      <a:pPr>
                        <a:lnSpc>
                          <a:spcPct val="115000"/>
                        </a:lnSpc>
                        <a:spcAft>
                          <a:spcPts val="0"/>
                        </a:spcAft>
                      </a:pPr>
                      <a:r>
                        <a:rPr lang="en-GB" sz="1400" b="0" dirty="0" smtClean="0">
                          <a:solidFill>
                            <a:schemeClr val="bg1"/>
                          </a:solidFill>
                          <a:effectLst/>
                          <a:latin typeface="+mn-lt"/>
                        </a:rPr>
                        <a:t>SCCS</a:t>
                      </a:r>
                    </a:p>
                    <a:p>
                      <a:pPr>
                        <a:lnSpc>
                          <a:spcPct val="115000"/>
                        </a:lnSpc>
                        <a:spcAft>
                          <a:spcPts val="0"/>
                        </a:spcAft>
                      </a:pPr>
                      <a:r>
                        <a:rPr lang="en-GB" sz="1400" b="0" dirty="0" smtClean="0">
                          <a:solidFill>
                            <a:schemeClr val="bg1"/>
                          </a:solidFill>
                          <a:effectLst/>
                          <a:latin typeface="+mn-lt"/>
                        </a:rPr>
                        <a:t>SAIL</a:t>
                      </a:r>
                    </a:p>
                    <a:p>
                      <a:pPr>
                        <a:lnSpc>
                          <a:spcPct val="115000"/>
                        </a:lnSpc>
                        <a:spcAft>
                          <a:spcPts val="0"/>
                        </a:spcAft>
                      </a:pPr>
                      <a:r>
                        <a:rPr lang="en-GB" sz="1400" b="0" dirty="0" smtClean="0">
                          <a:solidFill>
                            <a:schemeClr val="bg1"/>
                          </a:solidFill>
                          <a:effectLst/>
                          <a:latin typeface="+mn-lt"/>
                        </a:rPr>
                        <a:t>JAREL</a:t>
                      </a:r>
                      <a:endParaRPr lang="en-GB" sz="1400" b="0" dirty="0">
                        <a:solidFill>
                          <a:schemeClr val="bg1"/>
                        </a:solidFill>
                        <a:effectLst/>
                        <a:latin typeface="+mn-lt"/>
                      </a:endParaRPr>
                    </a:p>
                  </a:txBody>
                  <a:tcPr marL="68580" marR="68580" marT="0" marB="0">
                    <a:gradFill flip="none" rotWithShape="1">
                      <a:gsLst>
                        <a:gs pos="0">
                          <a:srgbClr val="004694">
                            <a:shade val="30000"/>
                            <a:satMod val="115000"/>
                          </a:srgbClr>
                        </a:gs>
                        <a:gs pos="50000">
                          <a:srgbClr val="004694">
                            <a:shade val="67500"/>
                            <a:satMod val="115000"/>
                          </a:srgbClr>
                        </a:gs>
                        <a:gs pos="100000">
                          <a:srgbClr val="004694">
                            <a:shade val="100000"/>
                            <a:satMod val="115000"/>
                          </a:srgbClr>
                        </a:gs>
                      </a:gsLst>
                      <a:lin ang="0" scaled="1"/>
                      <a:tileRect/>
                    </a:gradFill>
                  </a:tcPr>
                </a:tc>
              </a:tr>
              <a:tr h="0">
                <a:tc>
                  <a:txBody>
                    <a:bodyPr/>
                    <a:lstStyle/>
                    <a:p>
                      <a:pPr>
                        <a:lnSpc>
                          <a:spcPct val="115000"/>
                        </a:lnSpc>
                        <a:spcAft>
                          <a:spcPts val="0"/>
                        </a:spcAft>
                      </a:pPr>
                      <a:r>
                        <a:rPr lang="en-GB" sz="1400" b="0" noProof="0" dirty="0" smtClean="0">
                          <a:effectLst/>
                          <a:latin typeface="+mn-lt"/>
                        </a:rPr>
                        <a:t>Spirituality</a:t>
                      </a:r>
                      <a:r>
                        <a:rPr lang="en-GB" sz="1400" b="0" baseline="0" noProof="0" dirty="0" smtClean="0">
                          <a:effectLst/>
                          <a:latin typeface="+mn-lt"/>
                        </a:rPr>
                        <a:t> in theory</a:t>
                      </a:r>
                      <a:endParaRPr lang="en-GB" sz="1400" b="0" noProof="0" dirty="0">
                        <a:effectLst/>
                        <a:latin typeface="+mn-lt"/>
                        <a:ea typeface="Calibri"/>
                        <a:cs typeface="Times New Roman"/>
                      </a:endParaRPr>
                    </a:p>
                  </a:txBody>
                  <a:tcPr marL="68580" marR="68580" marT="0" marB="0">
                    <a:gradFill flip="none" rotWithShape="1">
                      <a:gsLst>
                        <a:gs pos="0">
                          <a:srgbClr val="004694">
                            <a:shade val="30000"/>
                            <a:satMod val="115000"/>
                          </a:srgbClr>
                        </a:gs>
                        <a:gs pos="50000">
                          <a:srgbClr val="004694">
                            <a:shade val="67500"/>
                            <a:satMod val="115000"/>
                          </a:srgbClr>
                        </a:gs>
                        <a:gs pos="100000">
                          <a:srgbClr val="004694">
                            <a:shade val="100000"/>
                            <a:satMod val="115000"/>
                          </a:srgbClr>
                        </a:gs>
                      </a:gsLst>
                      <a:lin ang="0" scaled="1"/>
                      <a:tileRect/>
                    </a:gradFill>
                  </a:tcPr>
                </a:tc>
                <a:tc>
                  <a:txBody>
                    <a:bodyPr/>
                    <a:lstStyle/>
                    <a:p>
                      <a:pPr>
                        <a:lnSpc>
                          <a:spcPct val="115000"/>
                        </a:lnSpc>
                        <a:spcAft>
                          <a:spcPts val="0"/>
                        </a:spcAft>
                      </a:pPr>
                      <a:r>
                        <a:rPr lang="en-GB" sz="1400" b="0" dirty="0" smtClean="0">
                          <a:solidFill>
                            <a:schemeClr val="bg1"/>
                          </a:solidFill>
                          <a:effectLst/>
                          <a:latin typeface="+mn-lt"/>
                        </a:rPr>
                        <a:t>Wikis:</a:t>
                      </a:r>
                      <a:r>
                        <a:rPr lang="en-GB" sz="1400" b="0" baseline="0" dirty="0" smtClean="0">
                          <a:solidFill>
                            <a:schemeClr val="bg1"/>
                          </a:solidFill>
                          <a:effectLst/>
                          <a:latin typeface="+mn-lt"/>
                        </a:rPr>
                        <a:t> </a:t>
                      </a:r>
                      <a:r>
                        <a:rPr lang="en-GB" sz="1400" b="0" dirty="0" smtClean="0">
                          <a:solidFill>
                            <a:schemeClr val="bg1"/>
                          </a:solidFill>
                          <a:effectLst/>
                          <a:latin typeface="+mn-lt"/>
                        </a:rPr>
                        <a:t>Group </a:t>
                      </a:r>
                      <a:r>
                        <a:rPr lang="en-GB" sz="1400" b="0" noProof="0" dirty="0" smtClean="0">
                          <a:solidFill>
                            <a:schemeClr val="bg1"/>
                          </a:solidFill>
                          <a:effectLst/>
                          <a:latin typeface="+mn-lt"/>
                        </a:rPr>
                        <a:t>assignment</a:t>
                      </a:r>
                      <a:endParaRPr lang="en-GB" sz="1400" b="0" noProof="0" dirty="0">
                        <a:solidFill>
                          <a:schemeClr val="bg1"/>
                        </a:solidFill>
                        <a:effectLst/>
                        <a:latin typeface="+mn-lt"/>
                        <a:ea typeface="Calibri"/>
                        <a:cs typeface="Times New Roman"/>
                      </a:endParaRPr>
                    </a:p>
                  </a:txBody>
                  <a:tcPr marL="68580" marR="68580" marT="0" marB="0">
                    <a:gradFill flip="none" rotWithShape="1">
                      <a:gsLst>
                        <a:gs pos="0">
                          <a:srgbClr val="004694">
                            <a:shade val="30000"/>
                            <a:satMod val="115000"/>
                          </a:srgbClr>
                        </a:gs>
                        <a:gs pos="50000">
                          <a:srgbClr val="004694">
                            <a:shade val="67500"/>
                            <a:satMod val="115000"/>
                          </a:srgbClr>
                        </a:gs>
                        <a:gs pos="100000">
                          <a:srgbClr val="004694">
                            <a:shade val="100000"/>
                            <a:satMod val="115000"/>
                          </a:srgbClr>
                        </a:gs>
                      </a:gsLst>
                      <a:lin ang="0" scaled="1"/>
                      <a:tileRect/>
                    </a:gradFill>
                  </a:tcPr>
                </a:tc>
              </a:tr>
              <a:tr h="0">
                <a:tc>
                  <a:txBody>
                    <a:bodyPr/>
                    <a:lstStyle/>
                    <a:p>
                      <a:pPr>
                        <a:lnSpc>
                          <a:spcPct val="115000"/>
                        </a:lnSpc>
                        <a:spcAft>
                          <a:spcPts val="0"/>
                        </a:spcAft>
                      </a:pPr>
                      <a:r>
                        <a:rPr lang="en-GB" sz="1400" b="0" noProof="0" dirty="0" smtClean="0">
                          <a:effectLst/>
                          <a:latin typeface="+mn-lt"/>
                        </a:rPr>
                        <a:t>9 SC Competencies</a:t>
                      </a:r>
                      <a:endParaRPr lang="en-GB" sz="1400" b="0" noProof="0" dirty="0">
                        <a:effectLst/>
                        <a:latin typeface="+mn-lt"/>
                        <a:ea typeface="Calibri"/>
                        <a:cs typeface="Times New Roman"/>
                      </a:endParaRPr>
                    </a:p>
                  </a:txBody>
                  <a:tcPr marL="68580" marR="68580" marT="0" marB="0">
                    <a:gradFill flip="none" rotWithShape="1">
                      <a:gsLst>
                        <a:gs pos="0">
                          <a:srgbClr val="004694">
                            <a:shade val="30000"/>
                            <a:satMod val="115000"/>
                          </a:srgbClr>
                        </a:gs>
                        <a:gs pos="50000">
                          <a:srgbClr val="004694">
                            <a:shade val="67500"/>
                            <a:satMod val="115000"/>
                          </a:srgbClr>
                        </a:gs>
                        <a:gs pos="100000">
                          <a:srgbClr val="004694">
                            <a:shade val="100000"/>
                            <a:satMod val="115000"/>
                          </a:srgbClr>
                        </a:gs>
                      </a:gsLst>
                      <a:lin ang="0" scaled="1"/>
                      <a:tileRect/>
                    </a:gradFill>
                  </a:tcPr>
                </a:tc>
                <a:tc>
                  <a:txBody>
                    <a:bodyPr/>
                    <a:lstStyle/>
                    <a:p>
                      <a:pPr>
                        <a:lnSpc>
                          <a:spcPct val="115000"/>
                        </a:lnSpc>
                        <a:spcAft>
                          <a:spcPts val="0"/>
                        </a:spcAft>
                      </a:pPr>
                      <a:r>
                        <a:rPr lang="en-GB" sz="1400" b="0" dirty="0" smtClean="0">
                          <a:solidFill>
                            <a:schemeClr val="bg1"/>
                          </a:solidFill>
                          <a:effectLst/>
                          <a:latin typeface="+mn-lt"/>
                        </a:rPr>
                        <a:t>Assessment,</a:t>
                      </a:r>
                      <a:r>
                        <a:rPr lang="en-GB" sz="1400" b="0" baseline="0" dirty="0" smtClean="0">
                          <a:solidFill>
                            <a:schemeClr val="bg1"/>
                          </a:solidFill>
                          <a:effectLst/>
                          <a:latin typeface="+mn-lt"/>
                        </a:rPr>
                        <a:t> </a:t>
                      </a:r>
                      <a:r>
                        <a:rPr lang="en-GB" sz="1400" b="0" dirty="0" smtClean="0">
                          <a:solidFill>
                            <a:schemeClr val="bg1"/>
                          </a:solidFill>
                          <a:effectLst/>
                          <a:latin typeface="+mn-lt"/>
                        </a:rPr>
                        <a:t>Moodle voting</a:t>
                      </a:r>
                      <a:endParaRPr lang="en-GB" sz="1400" b="0" dirty="0">
                        <a:solidFill>
                          <a:schemeClr val="bg1"/>
                        </a:solidFill>
                        <a:effectLst/>
                        <a:latin typeface="+mn-lt"/>
                        <a:ea typeface="Calibri"/>
                        <a:cs typeface="Times New Roman"/>
                      </a:endParaRPr>
                    </a:p>
                  </a:txBody>
                  <a:tcPr marL="68580" marR="68580" marT="0" marB="0">
                    <a:gradFill flip="none" rotWithShape="1">
                      <a:gsLst>
                        <a:gs pos="0">
                          <a:srgbClr val="004694">
                            <a:shade val="30000"/>
                            <a:satMod val="115000"/>
                          </a:srgbClr>
                        </a:gs>
                        <a:gs pos="50000">
                          <a:srgbClr val="004694">
                            <a:shade val="67500"/>
                            <a:satMod val="115000"/>
                          </a:srgbClr>
                        </a:gs>
                        <a:gs pos="100000">
                          <a:srgbClr val="004694">
                            <a:shade val="100000"/>
                            <a:satMod val="115000"/>
                          </a:srgbClr>
                        </a:gs>
                      </a:gsLst>
                      <a:lin ang="0" scaled="1"/>
                      <a:tileRect/>
                    </a:gradFill>
                  </a:tcPr>
                </a:tc>
              </a:tr>
              <a:tr h="0">
                <a:tc>
                  <a:txBody>
                    <a:bodyPr/>
                    <a:lstStyle/>
                    <a:p>
                      <a:pPr>
                        <a:lnSpc>
                          <a:spcPct val="115000"/>
                        </a:lnSpc>
                        <a:spcAft>
                          <a:spcPts val="0"/>
                        </a:spcAft>
                      </a:pPr>
                      <a:r>
                        <a:rPr lang="en-GB" sz="1400" b="0" noProof="0" dirty="0" smtClean="0">
                          <a:effectLst/>
                          <a:latin typeface="+mn-lt"/>
                        </a:rPr>
                        <a:t>Conclusion</a:t>
                      </a:r>
                      <a:endParaRPr lang="en-GB" sz="1400" b="0" noProof="0" dirty="0">
                        <a:effectLst/>
                        <a:latin typeface="+mn-lt"/>
                        <a:ea typeface="Calibri"/>
                        <a:cs typeface="Times New Roman"/>
                      </a:endParaRPr>
                    </a:p>
                  </a:txBody>
                  <a:tcPr marL="68580" marR="68580" marT="0" marB="0">
                    <a:gradFill flip="none" rotWithShape="1">
                      <a:gsLst>
                        <a:gs pos="0">
                          <a:srgbClr val="004694">
                            <a:shade val="30000"/>
                            <a:satMod val="115000"/>
                          </a:srgbClr>
                        </a:gs>
                        <a:gs pos="50000">
                          <a:srgbClr val="004694">
                            <a:shade val="67500"/>
                            <a:satMod val="115000"/>
                          </a:srgbClr>
                        </a:gs>
                        <a:gs pos="100000">
                          <a:srgbClr val="004694">
                            <a:shade val="100000"/>
                            <a:satMod val="115000"/>
                          </a:srgbClr>
                        </a:gs>
                      </a:gsLst>
                      <a:lin ang="0" scaled="1"/>
                      <a:tileRect/>
                    </a:gradFill>
                  </a:tcPr>
                </a:tc>
                <a:tc>
                  <a:txBody>
                    <a:bodyPr/>
                    <a:lstStyle/>
                    <a:p>
                      <a:pPr>
                        <a:lnSpc>
                          <a:spcPct val="115000"/>
                        </a:lnSpc>
                        <a:spcAft>
                          <a:spcPts val="0"/>
                        </a:spcAft>
                      </a:pPr>
                      <a:r>
                        <a:rPr lang="en-GB" sz="1400" b="0" dirty="0" smtClean="0">
                          <a:solidFill>
                            <a:schemeClr val="bg1"/>
                          </a:solidFill>
                          <a:effectLst/>
                          <a:latin typeface="+mn-lt"/>
                        </a:rPr>
                        <a:t>Lecture</a:t>
                      </a:r>
                      <a:endParaRPr lang="en-GB" sz="1400" b="0" dirty="0">
                        <a:solidFill>
                          <a:schemeClr val="bg1"/>
                        </a:solidFill>
                        <a:effectLst/>
                        <a:latin typeface="+mn-lt"/>
                        <a:ea typeface="Calibri"/>
                        <a:cs typeface="Times New Roman"/>
                      </a:endParaRPr>
                    </a:p>
                  </a:txBody>
                  <a:tcPr marL="68580" marR="68580" marT="0" marB="0">
                    <a:gradFill flip="none" rotWithShape="1">
                      <a:gsLst>
                        <a:gs pos="0">
                          <a:srgbClr val="004694">
                            <a:shade val="30000"/>
                            <a:satMod val="115000"/>
                          </a:srgbClr>
                        </a:gs>
                        <a:gs pos="50000">
                          <a:srgbClr val="004694">
                            <a:shade val="67500"/>
                            <a:satMod val="115000"/>
                          </a:srgbClr>
                        </a:gs>
                        <a:gs pos="100000">
                          <a:srgbClr val="004694">
                            <a:shade val="100000"/>
                            <a:satMod val="115000"/>
                          </a:srgbClr>
                        </a:gs>
                      </a:gsLst>
                      <a:lin ang="0" scaled="1"/>
                      <a:tileRect/>
                    </a:gradFill>
                  </a:tcPr>
                </a:tc>
              </a:tr>
            </a:tbl>
          </a:graphicData>
        </a:graphic>
      </p:graphicFrame>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312" y="260648"/>
            <a:ext cx="1584176" cy="15636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80312" y="4663281"/>
            <a:ext cx="1584176" cy="1069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Grafik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80312" y="1988840"/>
            <a:ext cx="1584176" cy="10432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Grafik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80312" y="3212975"/>
            <a:ext cx="1584176" cy="12796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feld 3"/>
          <p:cNvSpPr txBox="1"/>
          <p:nvPr/>
        </p:nvSpPr>
        <p:spPr>
          <a:xfrm>
            <a:off x="1043608" y="4365104"/>
            <a:ext cx="4896544" cy="923330"/>
          </a:xfrm>
          <a:prstGeom prst="rect">
            <a:avLst/>
          </a:prstGeom>
          <a:noFill/>
        </p:spPr>
        <p:txBody>
          <a:bodyPr wrap="square" rtlCol="0">
            <a:spAutoFit/>
          </a:bodyPr>
          <a:lstStyle/>
          <a:p>
            <a:pPr marL="285750" indent="-285750">
              <a:buFont typeface="Wingdings" panose="05000000000000000000" pitchFamily="2" charset="2"/>
              <a:buChar char="Ø"/>
            </a:pPr>
            <a:r>
              <a:rPr lang="en-GB" dirty="0" smtClean="0">
                <a:solidFill>
                  <a:srgbClr val="004694"/>
                </a:solidFill>
              </a:rPr>
              <a:t>Methodological challenges</a:t>
            </a:r>
          </a:p>
          <a:p>
            <a:pPr marL="742950" lvl="1" indent="-285750">
              <a:buFont typeface="Wingdings" panose="05000000000000000000" pitchFamily="2" charset="2"/>
              <a:buChar char="Ø"/>
            </a:pPr>
            <a:r>
              <a:rPr lang="en-GB" dirty="0" smtClean="0">
                <a:solidFill>
                  <a:srgbClr val="004694"/>
                </a:solidFill>
              </a:rPr>
              <a:t>Moodle: Wiki</a:t>
            </a:r>
          </a:p>
          <a:p>
            <a:pPr marL="285750" indent="-285750">
              <a:buFont typeface="Wingdings" panose="05000000000000000000" pitchFamily="2" charset="2"/>
              <a:buChar char="Ø"/>
            </a:pPr>
            <a:r>
              <a:rPr lang="en-GB" dirty="0" smtClean="0">
                <a:solidFill>
                  <a:srgbClr val="004694"/>
                </a:solidFill>
              </a:rPr>
              <a:t>Technical challenges</a:t>
            </a:r>
            <a:endParaRPr lang="en-GB" dirty="0">
              <a:solidFill>
                <a:srgbClr val="004694"/>
              </a:solidFill>
            </a:endParaRPr>
          </a:p>
        </p:txBody>
      </p:sp>
      <p:pic>
        <p:nvPicPr>
          <p:cNvPr id="3074" name="Picture 2" descr="C:\Users\piret.paal\AppData\Local\Microsoft\Windows\INetCache\IE\OBP6C835\Circle-Thumb[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35896" y="4680962"/>
            <a:ext cx="310885" cy="31088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piret.paal\AppData\Local\Microsoft\Windows\INetCache\IE\77SMXXC8\smiley-1635448_960_720[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47322" y="4991847"/>
            <a:ext cx="299459" cy="299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33548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sz="2800" b="0" dirty="0" smtClean="0">
                <a:cs typeface="Times New Roman"/>
              </a:rPr>
              <a:t>Assessment of </a:t>
            </a:r>
            <a:r>
              <a:rPr lang="en-GB" sz="2400" b="0" dirty="0"/>
              <a:t>9 SC Competencies</a:t>
            </a:r>
            <a:endParaRPr lang="de-AT" dirty="0"/>
          </a:p>
        </p:txBody>
      </p:sp>
      <p:graphicFrame>
        <p:nvGraphicFramePr>
          <p:cNvPr id="5" name="Diagramm 4"/>
          <p:cNvGraphicFramePr/>
          <p:nvPr>
            <p:extLst>
              <p:ext uri="{D42A27DB-BD31-4B8C-83A1-F6EECF244321}">
                <p14:modId xmlns:p14="http://schemas.microsoft.com/office/powerpoint/2010/main" val="3369383985"/>
              </p:ext>
            </p:extLst>
          </p:nvPr>
        </p:nvGraphicFramePr>
        <p:xfrm>
          <a:off x="1524000" y="1397000"/>
          <a:ext cx="6936432" cy="4552280"/>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3" descr="C:\Users\piret.paal\AppData\Local\Microsoft\Windows\INetCache\IE\77SMXXC8\smiley-1635448_960_72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1840" y="3212976"/>
            <a:ext cx="299459" cy="299459"/>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p:cNvSpPr txBox="1"/>
          <p:nvPr/>
        </p:nvSpPr>
        <p:spPr>
          <a:xfrm>
            <a:off x="1547664" y="1506528"/>
            <a:ext cx="792088" cy="369332"/>
          </a:xfrm>
          <a:prstGeom prst="rect">
            <a:avLst/>
          </a:prstGeom>
          <a:noFill/>
        </p:spPr>
        <p:txBody>
          <a:bodyPr wrap="square" rtlCol="0">
            <a:spAutoFit/>
          </a:bodyPr>
          <a:lstStyle/>
          <a:p>
            <a:r>
              <a:rPr lang="de-AT" dirty="0" smtClean="0"/>
              <a:t>N=49</a:t>
            </a:r>
            <a:endParaRPr lang="de-AT" dirty="0"/>
          </a:p>
        </p:txBody>
      </p:sp>
      <p:sp>
        <p:nvSpPr>
          <p:cNvPr id="8" name="Rectangle 5"/>
          <p:cNvSpPr>
            <a:spLocks noGrp="1" noChangeArrowheads="1"/>
          </p:cNvSpPr>
          <p:nvPr>
            <p:ph type="ftr" sz="quarter" idx="10"/>
          </p:nvPr>
        </p:nvSpPr>
        <p:spPr>
          <a:xfrm>
            <a:off x="395288" y="6564313"/>
            <a:ext cx="8353425" cy="306387"/>
          </a:xfrm>
          <a:noFill/>
        </p:spPr>
        <p:txBody>
          <a:bodyPr/>
          <a:lstStyle>
            <a:lvl1pPr eaLnBrk="0" hangingPunct="0">
              <a:spcBef>
                <a:spcPct val="20000"/>
              </a:spcBef>
              <a:buFont typeface="Wingdings" pitchFamily="2" charset="2"/>
              <a:buChar char="§"/>
              <a:defRPr sz="2000">
                <a:solidFill>
                  <a:schemeClr val="tx1"/>
                </a:solidFill>
                <a:latin typeface="Arial" charset="0"/>
              </a:defRPr>
            </a:lvl1pPr>
            <a:lvl2pPr marL="742950" indent="-285750" eaLnBrk="0" hangingPunct="0">
              <a:spcBef>
                <a:spcPct val="20000"/>
              </a:spcBef>
              <a:buFont typeface="Arial" charset="0"/>
              <a:buChar char="»"/>
              <a:defRPr sz="1600">
                <a:solidFill>
                  <a:schemeClr val="tx1"/>
                </a:solidFill>
                <a:latin typeface="Arial" charset="0"/>
              </a:defRPr>
            </a:lvl2pPr>
            <a:lvl3pPr marL="1143000" indent="-228600" eaLnBrk="0" hangingPunct="0">
              <a:spcBef>
                <a:spcPct val="20000"/>
              </a:spcBef>
              <a:buChar char="•"/>
              <a:defRPr sz="1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de-DE" sz="1000" dirty="0" smtClean="0">
                <a:solidFill>
                  <a:schemeClr val="bg1"/>
                </a:solidFill>
              </a:rPr>
              <a:t>© </a:t>
            </a:r>
            <a:r>
              <a:rPr lang="de-DE" altLang="de-DE" sz="1000" dirty="0" smtClean="0">
                <a:solidFill>
                  <a:schemeClr val="bg1"/>
                </a:solidFill>
              </a:rPr>
              <a:t>Paracelsus Medical University | Institute </a:t>
            </a:r>
            <a:r>
              <a:rPr lang="de-DE" altLang="de-DE" sz="1000" dirty="0" err="1" smtClean="0">
                <a:solidFill>
                  <a:schemeClr val="bg1"/>
                </a:solidFill>
              </a:rPr>
              <a:t>of</a:t>
            </a:r>
            <a:r>
              <a:rPr lang="de-DE" altLang="de-DE" sz="1000" dirty="0" smtClean="0">
                <a:solidFill>
                  <a:schemeClr val="bg1"/>
                </a:solidFill>
              </a:rPr>
              <a:t> Nursing Science </a:t>
            </a:r>
            <a:r>
              <a:rPr lang="de-DE" altLang="de-DE" sz="1000" dirty="0" err="1" smtClean="0">
                <a:solidFill>
                  <a:schemeClr val="bg1"/>
                </a:solidFill>
              </a:rPr>
              <a:t>and</a:t>
            </a:r>
            <a:r>
              <a:rPr lang="de-DE" altLang="de-DE" sz="1000" dirty="0" smtClean="0">
                <a:solidFill>
                  <a:schemeClr val="bg1"/>
                </a:solidFill>
              </a:rPr>
              <a:t> Practice | </a:t>
            </a:r>
            <a:r>
              <a:rPr lang="de-DE" altLang="de-DE" sz="1000" dirty="0">
                <a:solidFill>
                  <a:schemeClr val="bg1"/>
                </a:solidFill>
              </a:rPr>
              <a:t>Dr. Piret Paal  </a:t>
            </a:r>
            <a:r>
              <a:rPr lang="de-DE" altLang="de-DE" sz="1000" dirty="0" smtClean="0">
                <a:solidFill>
                  <a:schemeClr val="bg1"/>
                </a:solidFill>
              </a:rPr>
              <a:t>|  whocc.pmu.ac.at</a:t>
            </a:r>
          </a:p>
        </p:txBody>
      </p:sp>
      <p:pic>
        <p:nvPicPr>
          <p:cNvPr id="5122" name="Picture 2" descr="C:\Users\piret.paal\AppData\Local\Microsoft\Windows\INetCache\IE\77SMXXC8\Percentage-PNG-HD[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36237" y="2226534"/>
            <a:ext cx="1019539" cy="1019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52968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b="0" dirty="0" err="1" smtClean="0"/>
              <a:t>Conclusions</a:t>
            </a:r>
            <a:endParaRPr lang="de-AT" b="0" dirty="0"/>
          </a:p>
        </p:txBody>
      </p:sp>
      <p:sp>
        <p:nvSpPr>
          <p:cNvPr id="5" name="Rectangle 5"/>
          <p:cNvSpPr>
            <a:spLocks noGrp="1" noChangeArrowheads="1"/>
          </p:cNvSpPr>
          <p:nvPr>
            <p:ph type="ftr" sz="quarter" idx="10"/>
          </p:nvPr>
        </p:nvSpPr>
        <p:spPr>
          <a:xfrm>
            <a:off x="395288" y="6564313"/>
            <a:ext cx="8353425" cy="306387"/>
          </a:xfrm>
          <a:noFill/>
        </p:spPr>
        <p:txBody>
          <a:bodyPr/>
          <a:lstStyle>
            <a:lvl1pPr eaLnBrk="0" hangingPunct="0">
              <a:spcBef>
                <a:spcPct val="20000"/>
              </a:spcBef>
              <a:buFont typeface="Wingdings" pitchFamily="2" charset="2"/>
              <a:buChar char="§"/>
              <a:defRPr sz="2000">
                <a:solidFill>
                  <a:schemeClr val="tx1"/>
                </a:solidFill>
                <a:latin typeface="Arial" charset="0"/>
              </a:defRPr>
            </a:lvl1pPr>
            <a:lvl2pPr marL="742950" indent="-285750" eaLnBrk="0" hangingPunct="0">
              <a:spcBef>
                <a:spcPct val="20000"/>
              </a:spcBef>
              <a:buFont typeface="Arial" charset="0"/>
              <a:buChar char="»"/>
              <a:defRPr sz="1600">
                <a:solidFill>
                  <a:schemeClr val="tx1"/>
                </a:solidFill>
                <a:latin typeface="Arial" charset="0"/>
              </a:defRPr>
            </a:lvl2pPr>
            <a:lvl3pPr marL="1143000" indent="-228600" eaLnBrk="0" hangingPunct="0">
              <a:spcBef>
                <a:spcPct val="20000"/>
              </a:spcBef>
              <a:buChar char="•"/>
              <a:defRPr sz="1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de-DE" sz="1000" dirty="0" smtClean="0">
                <a:solidFill>
                  <a:schemeClr val="bg1"/>
                </a:solidFill>
              </a:rPr>
              <a:t>© </a:t>
            </a:r>
            <a:r>
              <a:rPr lang="de-DE" altLang="de-DE" sz="1000" dirty="0" smtClean="0">
                <a:solidFill>
                  <a:schemeClr val="bg1"/>
                </a:solidFill>
              </a:rPr>
              <a:t>Paracelsus Medical University | Institute </a:t>
            </a:r>
            <a:r>
              <a:rPr lang="de-DE" altLang="de-DE" sz="1000" dirty="0" err="1" smtClean="0">
                <a:solidFill>
                  <a:schemeClr val="bg1"/>
                </a:solidFill>
              </a:rPr>
              <a:t>of</a:t>
            </a:r>
            <a:r>
              <a:rPr lang="de-DE" altLang="de-DE" sz="1000" dirty="0" smtClean="0">
                <a:solidFill>
                  <a:schemeClr val="bg1"/>
                </a:solidFill>
              </a:rPr>
              <a:t> Nursing Science </a:t>
            </a:r>
            <a:r>
              <a:rPr lang="de-DE" altLang="de-DE" sz="1000" dirty="0" err="1" smtClean="0">
                <a:solidFill>
                  <a:schemeClr val="bg1"/>
                </a:solidFill>
              </a:rPr>
              <a:t>and</a:t>
            </a:r>
            <a:r>
              <a:rPr lang="de-DE" altLang="de-DE" sz="1000" dirty="0" smtClean="0">
                <a:solidFill>
                  <a:schemeClr val="bg1"/>
                </a:solidFill>
              </a:rPr>
              <a:t> Practice |  Dr. Piret Paal  |  whocc.pmu.ac.at</a:t>
            </a:r>
          </a:p>
        </p:txBody>
      </p:sp>
      <p:pic>
        <p:nvPicPr>
          <p:cNvPr id="6" name="Picture 2" descr="C:\Users\piret.paal\AppData\Local\Microsoft\Windows\INetCache\IE\77SMXXC8\question-mark-1019820_960_720[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268760"/>
            <a:ext cx="2090651" cy="2090651"/>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p:cNvSpPr txBox="1"/>
          <p:nvPr/>
        </p:nvSpPr>
        <p:spPr>
          <a:xfrm>
            <a:off x="2195736" y="1124744"/>
            <a:ext cx="5400600" cy="2308324"/>
          </a:xfrm>
          <a:prstGeom prst="rect">
            <a:avLst/>
          </a:prstGeom>
          <a:noFill/>
        </p:spPr>
        <p:txBody>
          <a:bodyPr wrap="square" rtlCol="0">
            <a:spAutoFit/>
          </a:bodyPr>
          <a:lstStyle/>
          <a:p>
            <a:pPr marL="285750" indent="-285750">
              <a:buFont typeface="Wingdings" panose="05000000000000000000" pitchFamily="2" charset="2"/>
              <a:buChar char="Ø"/>
            </a:pPr>
            <a:r>
              <a:rPr lang="de-AT" dirty="0" smtClean="0">
                <a:solidFill>
                  <a:srgbClr val="004694"/>
                </a:solidFill>
              </a:rPr>
              <a:t>SC </a:t>
            </a:r>
            <a:r>
              <a:rPr lang="de-AT" dirty="0" err="1" smtClean="0">
                <a:solidFill>
                  <a:srgbClr val="004694"/>
                </a:solidFill>
              </a:rPr>
              <a:t>teaching</a:t>
            </a:r>
            <a:r>
              <a:rPr lang="de-AT" dirty="0" smtClean="0">
                <a:solidFill>
                  <a:srgbClr val="004694"/>
                </a:solidFill>
              </a:rPr>
              <a:t> </a:t>
            </a:r>
            <a:r>
              <a:rPr lang="de-AT" dirty="0" err="1" smtClean="0">
                <a:solidFill>
                  <a:srgbClr val="004694"/>
                </a:solidFill>
              </a:rPr>
              <a:t>for</a:t>
            </a:r>
            <a:r>
              <a:rPr lang="de-AT" dirty="0" smtClean="0">
                <a:solidFill>
                  <a:srgbClr val="004694"/>
                </a:solidFill>
              </a:rPr>
              <a:t> </a:t>
            </a:r>
            <a:r>
              <a:rPr lang="de-AT" dirty="0" err="1" smtClean="0">
                <a:solidFill>
                  <a:srgbClr val="004694"/>
                </a:solidFill>
              </a:rPr>
              <a:t>undergraduates</a:t>
            </a:r>
            <a:r>
              <a:rPr lang="de-AT" dirty="0" smtClean="0">
                <a:solidFill>
                  <a:srgbClr val="004694"/>
                </a:solidFill>
              </a:rPr>
              <a:t> </a:t>
            </a:r>
            <a:r>
              <a:rPr lang="de-AT" dirty="0" err="1" smtClean="0">
                <a:solidFill>
                  <a:srgbClr val="004694"/>
                </a:solidFill>
              </a:rPr>
              <a:t>continues</a:t>
            </a:r>
            <a:r>
              <a:rPr lang="de-AT" dirty="0" smtClean="0">
                <a:solidFill>
                  <a:srgbClr val="004694"/>
                </a:solidFill>
              </a:rPr>
              <a:t> also in 2019, </a:t>
            </a:r>
            <a:r>
              <a:rPr lang="de-AT" dirty="0" err="1" smtClean="0">
                <a:solidFill>
                  <a:srgbClr val="004694"/>
                </a:solidFill>
              </a:rPr>
              <a:t>however</a:t>
            </a:r>
            <a:r>
              <a:rPr lang="de-AT" dirty="0" smtClean="0">
                <a:solidFill>
                  <a:srgbClr val="004694"/>
                </a:solidFill>
              </a:rPr>
              <a:t>…</a:t>
            </a:r>
          </a:p>
          <a:p>
            <a:pPr marL="285750" indent="-285750">
              <a:buFont typeface="Wingdings" panose="05000000000000000000" pitchFamily="2" charset="2"/>
              <a:buChar char="Ø"/>
            </a:pPr>
            <a:r>
              <a:rPr lang="de-AT" dirty="0" smtClean="0">
                <a:solidFill>
                  <a:srgbClr val="004694"/>
                </a:solidFill>
              </a:rPr>
              <a:t>SC </a:t>
            </a:r>
            <a:r>
              <a:rPr lang="de-AT" dirty="0" err="1" smtClean="0">
                <a:solidFill>
                  <a:srgbClr val="004694"/>
                </a:solidFill>
              </a:rPr>
              <a:t>teaching</a:t>
            </a:r>
            <a:r>
              <a:rPr lang="de-AT" dirty="0" smtClean="0">
                <a:solidFill>
                  <a:srgbClr val="004694"/>
                </a:solidFill>
              </a:rPr>
              <a:t> </a:t>
            </a:r>
            <a:r>
              <a:rPr lang="de-AT" dirty="0" err="1" smtClean="0">
                <a:solidFill>
                  <a:srgbClr val="004694"/>
                </a:solidFill>
              </a:rPr>
              <a:t>for</a:t>
            </a:r>
            <a:r>
              <a:rPr lang="de-AT" dirty="0" smtClean="0">
                <a:solidFill>
                  <a:srgbClr val="004694"/>
                </a:solidFill>
              </a:rPr>
              <a:t> different </a:t>
            </a:r>
            <a:r>
              <a:rPr lang="de-AT" dirty="0" err="1" smtClean="0">
                <a:solidFill>
                  <a:srgbClr val="004694"/>
                </a:solidFill>
              </a:rPr>
              <a:t>Master‘s</a:t>
            </a:r>
            <a:r>
              <a:rPr lang="de-AT" dirty="0" smtClean="0">
                <a:solidFill>
                  <a:srgbClr val="004694"/>
                </a:solidFill>
              </a:rPr>
              <a:t> </a:t>
            </a:r>
            <a:r>
              <a:rPr lang="de-AT" dirty="0" err="1" smtClean="0">
                <a:solidFill>
                  <a:srgbClr val="004694"/>
                </a:solidFill>
              </a:rPr>
              <a:t>level</a:t>
            </a:r>
            <a:r>
              <a:rPr lang="de-AT" dirty="0" smtClean="0">
                <a:solidFill>
                  <a:srgbClr val="004694"/>
                </a:solidFill>
              </a:rPr>
              <a:t> </a:t>
            </a:r>
            <a:r>
              <a:rPr lang="de-AT" dirty="0" err="1" smtClean="0">
                <a:solidFill>
                  <a:srgbClr val="004694"/>
                </a:solidFill>
              </a:rPr>
              <a:t>courses</a:t>
            </a:r>
            <a:r>
              <a:rPr lang="de-AT" dirty="0" smtClean="0">
                <a:solidFill>
                  <a:srgbClr val="004694"/>
                </a:solidFill>
              </a:rPr>
              <a:t> still a matter </a:t>
            </a:r>
            <a:r>
              <a:rPr lang="de-AT" dirty="0" err="1" smtClean="0">
                <a:solidFill>
                  <a:srgbClr val="004694"/>
                </a:solidFill>
              </a:rPr>
              <a:t>of</a:t>
            </a:r>
            <a:r>
              <a:rPr lang="de-AT" dirty="0" smtClean="0">
                <a:solidFill>
                  <a:srgbClr val="004694"/>
                </a:solidFill>
              </a:rPr>
              <a:t> </a:t>
            </a:r>
            <a:r>
              <a:rPr lang="de-AT" dirty="0" err="1" smtClean="0">
                <a:solidFill>
                  <a:srgbClr val="004694"/>
                </a:solidFill>
              </a:rPr>
              <a:t>discussion</a:t>
            </a:r>
            <a:r>
              <a:rPr lang="de-AT" dirty="0" smtClean="0">
                <a:solidFill>
                  <a:srgbClr val="004694"/>
                </a:solidFill>
              </a:rPr>
              <a:t> </a:t>
            </a:r>
          </a:p>
          <a:p>
            <a:pPr marL="285750" indent="-285750">
              <a:buFont typeface="Wingdings" panose="05000000000000000000" pitchFamily="2" charset="2"/>
              <a:buChar char="Ø"/>
            </a:pPr>
            <a:r>
              <a:rPr lang="de-AT" dirty="0" err="1">
                <a:solidFill>
                  <a:srgbClr val="004694"/>
                </a:solidFill>
              </a:rPr>
              <a:t>What</a:t>
            </a:r>
            <a:r>
              <a:rPr lang="de-AT" dirty="0">
                <a:solidFill>
                  <a:srgbClr val="004694"/>
                </a:solidFill>
              </a:rPr>
              <a:t> </a:t>
            </a:r>
            <a:r>
              <a:rPr lang="de-AT" dirty="0" err="1">
                <a:solidFill>
                  <a:srgbClr val="004694"/>
                </a:solidFill>
              </a:rPr>
              <a:t>to</a:t>
            </a:r>
            <a:r>
              <a:rPr lang="de-AT" dirty="0">
                <a:solidFill>
                  <a:srgbClr val="004694"/>
                </a:solidFill>
              </a:rPr>
              <a:t> do </a:t>
            </a:r>
            <a:r>
              <a:rPr lang="de-AT" dirty="0" err="1">
                <a:solidFill>
                  <a:srgbClr val="004694"/>
                </a:solidFill>
              </a:rPr>
              <a:t>with</a:t>
            </a:r>
            <a:r>
              <a:rPr lang="de-AT" dirty="0">
                <a:solidFill>
                  <a:srgbClr val="004694"/>
                </a:solidFill>
              </a:rPr>
              <a:t> </a:t>
            </a:r>
            <a:r>
              <a:rPr lang="de-AT" dirty="0" err="1">
                <a:solidFill>
                  <a:srgbClr val="004694"/>
                </a:solidFill>
              </a:rPr>
              <a:t>assessing</a:t>
            </a:r>
            <a:r>
              <a:rPr lang="de-AT" dirty="0">
                <a:solidFill>
                  <a:srgbClr val="004694"/>
                </a:solidFill>
              </a:rPr>
              <a:t> the </a:t>
            </a:r>
            <a:r>
              <a:rPr lang="de-AT" dirty="0" err="1">
                <a:solidFill>
                  <a:srgbClr val="004694"/>
                </a:solidFill>
              </a:rPr>
              <a:t>teaching</a:t>
            </a:r>
            <a:r>
              <a:rPr lang="de-AT" dirty="0">
                <a:solidFill>
                  <a:srgbClr val="004694"/>
                </a:solidFill>
              </a:rPr>
              <a:t> </a:t>
            </a:r>
            <a:r>
              <a:rPr lang="de-AT" dirty="0" err="1">
                <a:solidFill>
                  <a:srgbClr val="004694"/>
                </a:solidFill>
              </a:rPr>
              <a:t>of</a:t>
            </a:r>
            <a:r>
              <a:rPr lang="de-AT" dirty="0">
                <a:solidFill>
                  <a:srgbClr val="004694"/>
                </a:solidFill>
              </a:rPr>
              <a:t> </a:t>
            </a:r>
            <a:r>
              <a:rPr lang="de-AT" dirty="0" err="1">
                <a:solidFill>
                  <a:srgbClr val="004694"/>
                </a:solidFill>
              </a:rPr>
              <a:t>other</a:t>
            </a:r>
            <a:r>
              <a:rPr lang="de-AT" dirty="0">
                <a:solidFill>
                  <a:srgbClr val="004694"/>
                </a:solidFill>
              </a:rPr>
              <a:t> </a:t>
            </a:r>
            <a:r>
              <a:rPr lang="de-AT" dirty="0" err="1">
                <a:solidFill>
                  <a:srgbClr val="004694"/>
                </a:solidFill>
              </a:rPr>
              <a:t>teachers</a:t>
            </a:r>
            <a:r>
              <a:rPr lang="de-AT" dirty="0">
                <a:solidFill>
                  <a:srgbClr val="004694"/>
                </a:solidFill>
              </a:rPr>
              <a:t> </a:t>
            </a:r>
            <a:r>
              <a:rPr lang="de-AT" dirty="0" err="1">
                <a:solidFill>
                  <a:srgbClr val="004694"/>
                </a:solidFill>
              </a:rPr>
              <a:t>regarding</a:t>
            </a:r>
            <a:r>
              <a:rPr lang="de-AT" dirty="0">
                <a:solidFill>
                  <a:srgbClr val="004694"/>
                </a:solidFill>
              </a:rPr>
              <a:t> SC </a:t>
            </a:r>
            <a:r>
              <a:rPr lang="de-AT" dirty="0" err="1">
                <a:solidFill>
                  <a:srgbClr val="004694"/>
                </a:solidFill>
              </a:rPr>
              <a:t>content</a:t>
            </a:r>
            <a:r>
              <a:rPr lang="de-AT" dirty="0" smtClean="0">
                <a:solidFill>
                  <a:srgbClr val="004694"/>
                </a:solidFill>
              </a:rPr>
              <a:t>?</a:t>
            </a:r>
          </a:p>
          <a:p>
            <a:pPr marL="285750" indent="-285750">
              <a:buFont typeface="Wingdings" panose="05000000000000000000" pitchFamily="2" charset="2"/>
              <a:buChar char="Ø"/>
            </a:pPr>
            <a:r>
              <a:rPr lang="de-AT" dirty="0" err="1" smtClean="0">
                <a:solidFill>
                  <a:srgbClr val="004694"/>
                </a:solidFill>
              </a:rPr>
              <a:t>What</a:t>
            </a:r>
            <a:r>
              <a:rPr lang="de-AT" dirty="0" smtClean="0">
                <a:solidFill>
                  <a:srgbClr val="004694"/>
                </a:solidFill>
              </a:rPr>
              <a:t> </a:t>
            </a:r>
            <a:r>
              <a:rPr lang="de-AT" dirty="0" err="1" smtClean="0">
                <a:solidFill>
                  <a:srgbClr val="004694"/>
                </a:solidFill>
              </a:rPr>
              <a:t>to</a:t>
            </a:r>
            <a:r>
              <a:rPr lang="de-AT" dirty="0" smtClean="0">
                <a:solidFill>
                  <a:srgbClr val="004694"/>
                </a:solidFill>
              </a:rPr>
              <a:t> do </a:t>
            </a:r>
            <a:r>
              <a:rPr lang="de-AT" dirty="0" err="1" smtClean="0">
                <a:solidFill>
                  <a:srgbClr val="004694"/>
                </a:solidFill>
              </a:rPr>
              <a:t>with</a:t>
            </a:r>
            <a:r>
              <a:rPr lang="de-AT" dirty="0" smtClean="0">
                <a:solidFill>
                  <a:srgbClr val="004694"/>
                </a:solidFill>
              </a:rPr>
              <a:t> the </a:t>
            </a:r>
            <a:r>
              <a:rPr lang="de-AT" dirty="0" err="1" smtClean="0">
                <a:solidFill>
                  <a:srgbClr val="004694"/>
                </a:solidFill>
              </a:rPr>
              <a:t>gathered</a:t>
            </a:r>
            <a:r>
              <a:rPr lang="de-AT" dirty="0" smtClean="0">
                <a:solidFill>
                  <a:srgbClr val="004694"/>
                </a:solidFill>
              </a:rPr>
              <a:t> </a:t>
            </a:r>
            <a:r>
              <a:rPr lang="de-AT" dirty="0" err="1" smtClean="0">
                <a:solidFill>
                  <a:srgbClr val="004694"/>
                </a:solidFill>
              </a:rPr>
              <a:t>data</a:t>
            </a:r>
            <a:r>
              <a:rPr lang="de-AT" dirty="0" smtClean="0">
                <a:solidFill>
                  <a:srgbClr val="004694"/>
                </a:solidFill>
              </a:rPr>
              <a:t>? (101 SC </a:t>
            </a:r>
            <a:r>
              <a:rPr lang="de-AT" dirty="0" err="1" smtClean="0">
                <a:solidFill>
                  <a:srgbClr val="004694"/>
                </a:solidFill>
              </a:rPr>
              <a:t>competencies</a:t>
            </a:r>
            <a:r>
              <a:rPr lang="de-AT" dirty="0" smtClean="0">
                <a:solidFill>
                  <a:srgbClr val="004694"/>
                </a:solidFill>
              </a:rPr>
              <a:t> </a:t>
            </a:r>
            <a:r>
              <a:rPr lang="de-AT" dirty="0" err="1" smtClean="0">
                <a:solidFill>
                  <a:srgbClr val="004694"/>
                </a:solidFill>
              </a:rPr>
              <a:t>questionnaires</a:t>
            </a:r>
            <a:r>
              <a:rPr lang="de-AT" dirty="0" smtClean="0">
                <a:solidFill>
                  <a:srgbClr val="004694"/>
                </a:solidFill>
              </a:rPr>
              <a:t> </a:t>
            </a:r>
            <a:r>
              <a:rPr lang="de-AT" dirty="0" err="1" smtClean="0">
                <a:solidFill>
                  <a:srgbClr val="004694"/>
                </a:solidFill>
              </a:rPr>
              <a:t>were</a:t>
            </a:r>
            <a:r>
              <a:rPr lang="de-AT" dirty="0" smtClean="0">
                <a:solidFill>
                  <a:srgbClr val="004694"/>
                </a:solidFill>
              </a:rPr>
              <a:t> </a:t>
            </a:r>
            <a:r>
              <a:rPr lang="de-AT" dirty="0" err="1" smtClean="0">
                <a:solidFill>
                  <a:srgbClr val="004694"/>
                </a:solidFill>
              </a:rPr>
              <a:t>filled</a:t>
            </a:r>
            <a:r>
              <a:rPr lang="de-AT" dirty="0" smtClean="0">
                <a:solidFill>
                  <a:srgbClr val="004694"/>
                </a:solidFill>
              </a:rPr>
              <a:t> out)</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3536732"/>
            <a:ext cx="4896544" cy="28531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 name="Picture 5" descr="C:\Users\piret.paal\AppData\Local\Microsoft\Windows\INetCache\IE\VMTDL0NY\512px-BTTFTG_PC_E4_ui_tobecontinued[1].png"/>
          <p:cNvPicPr>
            <a:picLocks noChangeAspect="1" noChangeArrowheads="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5940152" y="4279225"/>
            <a:ext cx="2736304"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4629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Vorlage_Praesentation">
  <a:themeElements>
    <a:clrScheme name="Präsentationsvorlage Tim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äsentationsvorlage Times">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äsentationsvorlage Tim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äsentationsvorlage Tim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äsentationsvorlage Tim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äsentationsvorlage Tim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äsentationsvorlage Tim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äsentationsvorlage Tim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äsentationsvorlage Tim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äsentationsvorlage Tim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äsentationsvorlage Tim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äsentationsvorlage Tim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äsentationsvorlage Tim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äsentationsvorlage Tim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räsentationsvorlage Tim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1D5C98E68215C458F6DA07EDA0EB807" ma:contentTypeVersion="0" ma:contentTypeDescription="Create a new document." ma:contentTypeScope="" ma:versionID="a7d09f675901931559ec1fcadf455b2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42BDB4-6D19-4203-AAAE-667671EB29C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9C83F25D-5A44-4737-8590-49BE4FC265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8E0013BB-CFAB-44DC-902B-C60379F4CD7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Vorlage_Praesentation</Template>
  <TotalTime>0</TotalTime>
  <Words>1480</Words>
  <Application>Microsoft Office PowerPoint</Application>
  <PresentationFormat>Bildschirmpräsentation (4:3)</PresentationFormat>
  <Paragraphs>122</Paragraphs>
  <Slides>8</Slides>
  <Notes>5</Notes>
  <HiddenSlides>0</HiddenSlides>
  <MMClips>0</MMClips>
  <ScaleCrop>false</ScaleCrop>
  <HeadingPairs>
    <vt:vector size="4" baseType="variant">
      <vt:variant>
        <vt:lpstr>Design</vt:lpstr>
      </vt:variant>
      <vt:variant>
        <vt:i4>1</vt:i4>
      </vt:variant>
      <vt:variant>
        <vt:lpstr>Folientitel</vt:lpstr>
      </vt:variant>
      <vt:variant>
        <vt:i4>8</vt:i4>
      </vt:variant>
    </vt:vector>
  </HeadingPairs>
  <TitlesOfParts>
    <vt:vector size="9" baseType="lpstr">
      <vt:lpstr>Vorlage_Praesentation</vt:lpstr>
      <vt:lpstr>PowerPoint-Präsentation</vt:lpstr>
      <vt:lpstr>What happened?</vt:lpstr>
      <vt:lpstr> </vt:lpstr>
      <vt:lpstr>Wissensaustausch (train the trainers)</vt:lpstr>
      <vt:lpstr>Semi-sized group learning/teaching experience</vt:lpstr>
      <vt:lpstr>Big group learning/teaching experience</vt:lpstr>
      <vt:lpstr>Assessment of 9 SC Competencies</vt:lpstr>
      <vt:lpstr>Conclusions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Dr. Piret Paal</dc:creator>
  <cp:lastModifiedBy>Piret Paal</cp:lastModifiedBy>
  <cp:revision>93</cp:revision>
  <dcterms:created xsi:type="dcterms:W3CDTF">2017-11-15T08:47:10Z</dcterms:created>
  <dcterms:modified xsi:type="dcterms:W3CDTF">2018-09-24T19:03:46Z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0x01010001D5C98E68215C458F6DA07EDA0EB807</vt:lpwstr>
  </property>
</Properties>
</file>