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4" r:id="rId2"/>
    <p:sldId id="277" r:id="rId3"/>
    <p:sldId id="287" r:id="rId4"/>
    <p:sldId id="288" r:id="rId5"/>
    <p:sldId id="289" r:id="rId6"/>
    <p:sldId id="290" r:id="rId7"/>
    <p:sldId id="278" r:id="rId8"/>
  </p:sldIdLst>
  <p:sldSz cx="9144000" cy="5143500" type="screen16x9"/>
  <p:notesSz cx="7315200" cy="96012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63" autoAdjust="0"/>
    <p:restoredTop sz="94643" autoAdjust="0"/>
  </p:normalViewPr>
  <p:slideViewPr>
    <p:cSldViewPr snapToObjects="1" showGuides="1">
      <p:cViewPr>
        <p:scale>
          <a:sx n="90" d="100"/>
          <a:sy n="90" d="100"/>
        </p:scale>
        <p:origin x="-256" y="6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79" d="100"/>
          <a:sy n="79" d="100"/>
        </p:scale>
        <p:origin x="-1368" y="-7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51AEC-D0A1-4FA9-895A-9A8FFF7736B3}" type="datetimeFigureOut">
              <a:rPr lang="en-GB" smtClean="0"/>
              <a:t>24/09/2018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7F4CC-85AB-468D-B709-C9EB014A01C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245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A6BD2B6E-B993-4C1C-9E93-55B611B50867}" type="datetime1">
              <a:rPr lang="en-GB" altLang="en-US"/>
              <a:pPr>
                <a:defRPr/>
              </a:pPr>
              <a:t>24/09/2018</a:t>
            </a:fld>
            <a:endParaRPr lang="en-GB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alt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95C0A0FB-C9C3-422D-8448-AE568FEA659C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45350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>
            <a:lumMod val="65000"/>
            <a:lumOff val="35000"/>
          </a:schemeClr>
        </a:solidFill>
        <a:latin typeface="Arial" panose="020B0604020202020204" pitchFamily="34" charset="0"/>
        <a:ea typeface="ＭＳ Ｐゴシック" pitchFamily="-109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>
            <a:lumMod val="65000"/>
            <a:lumOff val="35000"/>
          </a:schemeClr>
        </a:solidFill>
        <a:latin typeface="Arial" panose="020B0604020202020204" pitchFamily="34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>
            <a:lumMod val="65000"/>
            <a:lumOff val="35000"/>
          </a:schemeClr>
        </a:solidFill>
        <a:latin typeface="Arial" panose="020B0604020202020204" pitchFamily="34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>
            <a:lumMod val="65000"/>
            <a:lumOff val="35000"/>
          </a:schemeClr>
        </a:solidFill>
        <a:latin typeface="Arial" panose="020B0604020202020204" pitchFamily="34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>
            <a:lumMod val="65000"/>
            <a:lumOff val="35000"/>
          </a:schemeClr>
        </a:solidFill>
        <a:latin typeface="Arial" panose="020B0604020202020204" pitchFamily="34" charset="0"/>
        <a:ea typeface="ＭＳ Ｐゴシック" pitchFamily="-109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9635 Powerpoint template 16 9 blacklines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67544" y="483518"/>
            <a:ext cx="8496944" cy="1102519"/>
          </a:xfrm>
          <a:prstGeom prst="rect">
            <a:avLst/>
          </a:prstGeom>
        </p:spPr>
        <p:txBody>
          <a:bodyPr/>
          <a:lstStyle>
            <a:lvl1pPr algn="l">
              <a:defRPr sz="4400" b="0" i="0" cap="none" baseline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544" y="2121396"/>
            <a:ext cx="8496943" cy="1314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 b="0" baseline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917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293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67544" y="490364"/>
            <a:ext cx="8229599" cy="857250"/>
          </a:xfrm>
          <a:prstGeom prst="rect">
            <a:avLst/>
          </a:prstGeom>
        </p:spPr>
        <p:txBody>
          <a:bodyPr/>
          <a:lstStyle>
            <a:lvl1pPr algn="l">
              <a:defRPr sz="3200" b="0" i="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3" y="1347613"/>
            <a:ext cx="8229600" cy="2808313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51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160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555525"/>
            <a:ext cx="8229600" cy="644626"/>
          </a:xfrm>
          <a:prstGeom prst="rect">
            <a:avLst/>
          </a:prstGeom>
        </p:spPr>
        <p:txBody>
          <a:bodyPr/>
          <a:lstStyle>
            <a:lvl1pPr algn="l">
              <a:defRPr sz="3200" b="0" i="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7613"/>
            <a:ext cx="4038600" cy="2880321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7613"/>
            <a:ext cx="4038600" cy="2880321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83519"/>
            <a:ext cx="8229601" cy="864096"/>
          </a:xfrm>
          <a:prstGeom prst="rect">
            <a:avLst/>
          </a:prstGeom>
        </p:spPr>
        <p:txBody>
          <a:bodyPr/>
          <a:lstStyle>
            <a:lvl1pPr algn="l">
              <a:defRPr sz="4000" b="0" i="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1630"/>
            <a:ext cx="4040188" cy="2664296"/>
          </a:xfrm>
          <a:prstGeom prst="rect">
            <a:avLst/>
          </a:prstGeom>
        </p:spPr>
        <p:txBody>
          <a:bodyPr/>
          <a:lstStyle>
            <a:lvl1pPr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91630"/>
            <a:ext cx="4041775" cy="2664296"/>
          </a:xfrm>
          <a:prstGeom prst="rect">
            <a:avLst/>
          </a:prstGeom>
        </p:spPr>
        <p:txBody>
          <a:bodyPr/>
          <a:lstStyle>
            <a:lvl1pPr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91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6692265" cy="857250"/>
          </a:xfrm>
          <a:prstGeom prst="rect">
            <a:avLst/>
          </a:prstGeom>
        </p:spPr>
        <p:txBody>
          <a:bodyPr/>
          <a:lstStyle>
            <a:lvl1pPr algn="l">
              <a:defRPr sz="4000" b="1" i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883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93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680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6692265" cy="857250"/>
          </a:xfrm>
          <a:prstGeom prst="rect">
            <a:avLst/>
          </a:prstGeom>
        </p:spPr>
        <p:txBody>
          <a:bodyPr/>
          <a:lstStyle>
            <a:lvl1pPr algn="l">
              <a:defRPr sz="4000" b="1" i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13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9635 Powerpoint template 16 9 v210617.pd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88" r:id="rId2"/>
    <p:sldLayoutId id="2147483900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5" r:id="rId9"/>
    <p:sldLayoutId id="2147483896" r:id="rId10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pitchFamily="-109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pitchFamily="-109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pitchFamily="-109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pitchFamily="-109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pitchFamily="-109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pitchFamily="-109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95536" y="483518"/>
            <a:ext cx="8496944" cy="1368152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0" i="0" kern="1200" cap="none" baseline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GB" sz="3600" dirty="0">
                <a:solidFill>
                  <a:srgbClr val="000000"/>
                </a:solidFill>
              </a:rPr>
              <a:t>Implementation of the EPICC draft Spiritual Care Education Standard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4294967295"/>
          </p:nvPr>
        </p:nvSpPr>
        <p:spPr>
          <a:xfrm>
            <a:off x="395536" y="2121396"/>
            <a:ext cx="8496943" cy="27546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 b="0" baseline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 dirty="0">
                <a:solidFill>
                  <a:srgbClr val="000000"/>
                </a:solidFill>
              </a:rPr>
              <a:t>Prof. Wilfred McSherry</a:t>
            </a:r>
            <a:r>
              <a:rPr lang="en-US" sz="1800" dirty="0">
                <a:solidFill>
                  <a:srgbClr val="000000"/>
                </a:solidFill>
              </a:rPr>
              <a:t> PhD, RGN, FRCN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EPICC Lead Strategic Partner</a:t>
            </a:r>
          </a:p>
          <a:p>
            <a:endParaRPr lang="en-US" sz="800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Mr. Adam Boughey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MSc, </a:t>
            </a:r>
            <a:r>
              <a:rPr lang="en-US" sz="1800" dirty="0" err="1">
                <a:solidFill>
                  <a:srgbClr val="000000"/>
                </a:solidFill>
              </a:rPr>
              <a:t>MBPsS</a:t>
            </a:r>
            <a:r>
              <a:rPr lang="en-US" sz="1800" dirty="0">
                <a:solidFill>
                  <a:srgbClr val="000000"/>
                </a:solidFill>
              </a:rPr>
              <a:t>, RN</a:t>
            </a:r>
          </a:p>
          <a:p>
            <a:r>
              <a:rPr lang="en-US" dirty="0">
                <a:solidFill>
                  <a:srgbClr val="000000"/>
                </a:solidFill>
              </a:rPr>
              <a:t>EPICC Project Manager</a:t>
            </a:r>
          </a:p>
          <a:p>
            <a:endParaRPr lang="en-US" sz="800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Teaching and Learning Event 2 (Malta)</a:t>
            </a:r>
          </a:p>
          <a:p>
            <a:r>
              <a:rPr lang="en-US" dirty="0">
                <a:solidFill>
                  <a:srgbClr val="000000"/>
                </a:solidFill>
              </a:rPr>
              <a:t>24</a:t>
            </a:r>
            <a:r>
              <a:rPr lang="en-US" baseline="30000" dirty="0">
                <a:solidFill>
                  <a:srgbClr val="000000"/>
                </a:solidFill>
              </a:rPr>
              <a:t>th</a:t>
            </a:r>
            <a:r>
              <a:rPr lang="en-US" dirty="0">
                <a:solidFill>
                  <a:srgbClr val="000000"/>
                </a:solidFill>
              </a:rPr>
              <a:t> August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A5D463-93F3-8A4A-AA0A-7ED302786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1996802"/>
            <a:ext cx="1851670" cy="1851670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074918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7544" y="490364"/>
            <a:ext cx="8229599" cy="857250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0" i="0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dirty="0"/>
              <a:t>Objectives for use of the Standard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3" y="1347613"/>
            <a:ext cx="8229600" cy="288032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200" dirty="0"/>
              <a:t>Gain </a:t>
            </a:r>
            <a:r>
              <a:rPr lang="en-US" sz="2200" b="1" dirty="0">
                <a:solidFill>
                  <a:srgbClr val="FF0000"/>
                </a:solidFill>
              </a:rPr>
              <a:t>support</a:t>
            </a:r>
            <a:r>
              <a:rPr lang="en-US" sz="2200" dirty="0"/>
              <a:t> from the Dean and Heads of Department to implement the EPICC Standard.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Ensure the EPICC Standard and Gold Standard Matrix is </a:t>
            </a:r>
            <a:r>
              <a:rPr lang="en-US" sz="2200" b="1" dirty="0">
                <a:solidFill>
                  <a:srgbClr val="FF0000"/>
                </a:solidFill>
              </a:rPr>
              <a:t>embedded</a:t>
            </a:r>
            <a:r>
              <a:rPr lang="en-US" sz="2200" dirty="0"/>
              <a:t> across pre-registration nursing and midwifery education </a:t>
            </a:r>
            <a:r>
              <a:rPr lang="en-US" sz="2200" dirty="0" err="1"/>
              <a:t>programmes</a:t>
            </a:r>
            <a:r>
              <a:rPr lang="en-US" sz="22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Raise </a:t>
            </a:r>
            <a:r>
              <a:rPr lang="en-US" sz="2200" b="1" dirty="0">
                <a:solidFill>
                  <a:srgbClr val="FF0000"/>
                </a:solidFill>
              </a:rPr>
              <a:t>awareness</a:t>
            </a:r>
            <a:r>
              <a:rPr lang="en-US" sz="2200" dirty="0"/>
              <a:t> of the EPICC Project with colleagues at Staffordshire University and wider health and social care partners.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7544" y="490364"/>
            <a:ext cx="8229599" cy="857250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0" i="0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dirty="0"/>
              <a:t>Activities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3" y="1347613"/>
            <a:ext cx="8229600" cy="288032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Meeting with the Dean of the School of Health and Social Care and three heads of Department (Nursing; Midwifery and Allied Health; Social Work and Social Welfare).</a:t>
            </a:r>
          </a:p>
          <a:p>
            <a:r>
              <a:rPr lang="en-US" sz="2200" dirty="0"/>
              <a:t>Set-up review and implementation group.</a:t>
            </a:r>
          </a:p>
          <a:p>
            <a:pPr lvl="1"/>
            <a:r>
              <a:rPr lang="en-US" sz="2000" dirty="0"/>
              <a:t>Mapping the Standard against existing curricula.</a:t>
            </a:r>
          </a:p>
          <a:p>
            <a:pPr lvl="1"/>
            <a:r>
              <a:rPr lang="en-US" sz="2000" dirty="0"/>
              <a:t>Searching existing curricula for reference to ‘spirituality’ and ‘spiritual care’.</a:t>
            </a:r>
          </a:p>
          <a:p>
            <a:pPr lvl="1"/>
            <a:r>
              <a:rPr lang="en-US" sz="2000" dirty="0"/>
              <a:t>Review of new NMC Standards Framework.</a:t>
            </a:r>
          </a:p>
        </p:txBody>
      </p:sp>
    </p:spTree>
    <p:extLst>
      <p:ext uri="{BB962C8B-B14F-4D97-AF65-F5344CB8AC3E}">
        <p14:creationId xmlns:p14="http://schemas.microsoft.com/office/powerpoint/2010/main" val="3900154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7544" y="490364"/>
            <a:ext cx="8229599" cy="857250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0" i="0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dirty="0"/>
              <a:t>Who was involved?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3" y="1347613"/>
            <a:ext cx="8229600" cy="288032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Wilf and Adam have been coordinating this work and maintaining contact with nursing and midwifery colleagues.</a:t>
            </a:r>
          </a:p>
          <a:p>
            <a:r>
              <a:rPr lang="en-US" sz="2200" dirty="0"/>
              <a:t>Efforts and challenges to building a group to guide the review and implementation of the Standard.</a:t>
            </a:r>
          </a:p>
          <a:p>
            <a:r>
              <a:rPr lang="en-US" sz="2200" dirty="0"/>
              <a:t>Further meeting: 5</a:t>
            </a:r>
            <a:r>
              <a:rPr lang="en-US" sz="2200" baseline="30000" dirty="0"/>
              <a:t>th</a:t>
            </a:r>
            <a:r>
              <a:rPr lang="en-US" sz="2200" dirty="0"/>
              <a:t> October.  So far 6 colleagues have confirmed attendance.</a:t>
            </a:r>
          </a:p>
          <a:p>
            <a:pPr lvl="1"/>
            <a:r>
              <a:rPr lang="en-US" sz="2000" dirty="0"/>
              <a:t>Developing broader interest of spirituality and spiritual care in nursing and midwifery.</a:t>
            </a:r>
          </a:p>
        </p:txBody>
      </p:sp>
    </p:spTree>
    <p:extLst>
      <p:ext uri="{BB962C8B-B14F-4D97-AF65-F5344CB8AC3E}">
        <p14:creationId xmlns:p14="http://schemas.microsoft.com/office/powerpoint/2010/main" val="275429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7544" y="490364"/>
            <a:ext cx="8229599" cy="857250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0" i="0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dirty="0"/>
              <a:t>Parts of the Standard used?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3" y="1347613"/>
            <a:ext cx="8229600" cy="288032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Curricula uncertainty due to new Nursing and Midwifery (NMC) Standards Framework published earlier this year.</a:t>
            </a:r>
          </a:p>
          <a:p>
            <a:pPr lvl="1"/>
            <a:r>
              <a:rPr lang="en-US" sz="2000" dirty="0"/>
              <a:t>Nursing and midwifery colleagues wanted to wait until new Standards Framework published before reviewing and exploring the implementation of EPICC draft Standard.</a:t>
            </a:r>
          </a:p>
          <a:p>
            <a:r>
              <a:rPr lang="en-US" sz="2400" dirty="0"/>
              <a:t>Uncertainty has been a key obstacle to conducting an in-depth review and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3843509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7544" y="490364"/>
            <a:ext cx="8229599" cy="857250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0" i="0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pitchFamily="-109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dirty="0"/>
              <a:t>Conclusions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3" y="1347613"/>
            <a:ext cx="8229600" cy="288032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Still a ‘work in progress’.</a:t>
            </a:r>
          </a:p>
          <a:p>
            <a:r>
              <a:rPr lang="en-US" sz="2200" dirty="0"/>
              <a:t>Inspired and gained the support of colleagues to review and implement the EPICC draft Standard further, as the new NMC Standards Framework is implemented to revise curricula.</a:t>
            </a:r>
          </a:p>
          <a:p>
            <a:r>
              <a:rPr lang="en-US" sz="2200" dirty="0"/>
              <a:t>Adam recently been appointed as a full-time Lecturer in Adult Nursing (Staffordshire University), and continued Project Management, so will be working more closely with colleagues to develop this work further.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855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9635 Powerpoint New end panel 16 9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ew brand Powerpoint [16 9] 0905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brand Powerpoint [16 9] 090517.potx</Template>
  <TotalTime>447</TotalTime>
  <Words>366</Words>
  <Application>Microsoft Macintosh PowerPoint</Application>
  <PresentationFormat>On-screen Show (16:9)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Arial Narrow</vt:lpstr>
      <vt:lpstr>Calibri</vt:lpstr>
      <vt:lpstr>Tahoma</vt:lpstr>
      <vt:lpstr>New brand Powerpoint [16 9] 090517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Staffordshire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Bank</dc:title>
  <dc:creator>WINTER Emma</dc:creator>
  <cp:lastModifiedBy>BOUGHEY Adam</cp:lastModifiedBy>
  <cp:revision>29</cp:revision>
  <cp:lastPrinted>2015-03-02T13:45:41Z</cp:lastPrinted>
  <dcterms:created xsi:type="dcterms:W3CDTF">2015-03-10T12:10:31Z</dcterms:created>
  <dcterms:modified xsi:type="dcterms:W3CDTF">2018-09-24T08:48:25Z</dcterms:modified>
</cp:coreProperties>
</file>