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24"/>
  </p:notesMasterIdLst>
  <p:handoutMasterIdLst>
    <p:handoutMasterId r:id="rId25"/>
  </p:handoutMasterIdLst>
  <p:sldIdLst>
    <p:sldId id="448" r:id="rId3"/>
    <p:sldId id="503" r:id="rId4"/>
    <p:sldId id="450" r:id="rId5"/>
    <p:sldId id="333" r:id="rId6"/>
    <p:sldId id="332" r:id="rId7"/>
    <p:sldId id="451" r:id="rId8"/>
    <p:sldId id="510" r:id="rId9"/>
    <p:sldId id="511" r:id="rId10"/>
    <p:sldId id="512" r:id="rId11"/>
    <p:sldId id="513" r:id="rId12"/>
    <p:sldId id="514" r:id="rId13"/>
    <p:sldId id="516" r:id="rId14"/>
    <p:sldId id="517" r:id="rId15"/>
    <p:sldId id="531" r:id="rId16"/>
    <p:sldId id="518" r:id="rId17"/>
    <p:sldId id="524" r:id="rId18"/>
    <p:sldId id="525" r:id="rId19"/>
    <p:sldId id="526" r:id="rId20"/>
    <p:sldId id="520" r:id="rId21"/>
    <p:sldId id="527" r:id="rId22"/>
    <p:sldId id="530" r:id="rId23"/>
  </p:sldIdLst>
  <p:sldSz cx="12192000" cy="6858000"/>
  <p:notesSz cx="6797675" cy="9926638"/>
  <p:custDataLst>
    <p:tags r:id="rId26"/>
  </p:custData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1">
          <p15:clr>
            <a:srgbClr val="A4A3A4"/>
          </p15:clr>
        </p15:guide>
        <p15:guide id="2" pos="113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eve Haumont" initials="LH" lastIdx="29" clrIdx="0">
    <p:extLst>
      <p:ext uri="{19B8F6BF-5375-455C-9EA6-DF929625EA0E}">
        <p15:presenceInfo xmlns:p15="http://schemas.microsoft.com/office/powerpoint/2012/main" userId="S-1-5-21-2830509258-3095755264-2528916311-39364" providerId="AD"/>
      </p:ext>
    </p:extLst>
  </p:cmAuthor>
  <p:cmAuthor id="2" name="Mieke Clement" initials="MC" lastIdx="3" clrIdx="1">
    <p:extLst>
      <p:ext uri="{19B8F6BF-5375-455C-9EA6-DF929625EA0E}">
        <p15:presenceInfo xmlns:p15="http://schemas.microsoft.com/office/powerpoint/2012/main" userId="S-1-5-21-2830509258-3095755264-2528916311-345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2148"/>
    <a:srgbClr val="E00049"/>
    <a:srgbClr val="002757"/>
    <a:srgbClr val="3A4D65"/>
    <a:srgbClr val="EE1B52"/>
    <a:srgbClr val="99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6" autoAdjust="0"/>
    <p:restoredTop sz="69891" autoAdjust="0"/>
  </p:normalViewPr>
  <p:slideViewPr>
    <p:cSldViewPr snapToGrid="0">
      <p:cViewPr varScale="1">
        <p:scale>
          <a:sx n="52" d="100"/>
          <a:sy n="52" d="100"/>
        </p:scale>
        <p:origin x="1014" y="66"/>
      </p:cViewPr>
      <p:guideLst>
        <p:guide orient="horz" pos="911"/>
        <p:guide pos="113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8" d="100"/>
          <a:sy n="68" d="100"/>
        </p:scale>
        <p:origin x="310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9E6871E-0799-4836-ADFE-569894E8F161}" type="datetimeFigureOut">
              <a:rPr lang="nl-BE" smtClean="0"/>
              <a:t>24/09/2018</a:t>
            </a:fld>
            <a:endParaRPr lang="nl-BE"/>
          </a:p>
        </p:txBody>
      </p:sp>
      <p:sp>
        <p:nvSpPr>
          <p:cNvPr id="4" name="Tijdelijke aanduiding voor voet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5819C5A-1EAE-4BE5-9F7A-15B511553F7A}" type="slidenum">
              <a:rPr lang="nl-BE" smtClean="0"/>
              <a:t>‹nr.›</a:t>
            </a:fld>
            <a:endParaRPr lang="nl-BE"/>
          </a:p>
        </p:txBody>
      </p:sp>
    </p:spTree>
    <p:extLst>
      <p:ext uri="{BB962C8B-B14F-4D97-AF65-F5344CB8AC3E}">
        <p14:creationId xmlns:p14="http://schemas.microsoft.com/office/powerpoint/2010/main" val="1448602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7A5DA4-0517-469B-A20E-54B75BF32207}" type="datetimeFigureOut">
              <a:rPr lang="nl-BE" smtClean="0"/>
              <a:pPr/>
              <a:t>24/09/2018</a:t>
            </a:fld>
            <a:endParaRPr lang="en-GB"/>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27E7ADA-B818-4A8D-827F-3A2F12FF408B}" type="slidenum">
              <a:rPr lang="nl-BE" smtClean="0"/>
              <a:pPr/>
              <a:t>‹nr.›</a:t>
            </a:fld>
            <a:endParaRPr lang="en-GB"/>
          </a:p>
        </p:txBody>
      </p:sp>
    </p:spTree>
    <p:extLst>
      <p:ext uri="{BB962C8B-B14F-4D97-AF65-F5344CB8AC3E}">
        <p14:creationId xmlns:p14="http://schemas.microsoft.com/office/powerpoint/2010/main" val="2505948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solidFill>
                  <a:prstClr val="black"/>
                </a:solidFill>
              </a:rPr>
              <a:pPr/>
              <a:t>4</a:t>
            </a:fld>
            <a:endParaRPr lang="nl-BE">
              <a:solidFill>
                <a:prstClr val="black"/>
              </a:solidFill>
            </a:endParaRPr>
          </a:p>
        </p:txBody>
      </p:sp>
    </p:spTree>
    <p:extLst>
      <p:ext uri="{BB962C8B-B14F-4D97-AF65-F5344CB8AC3E}">
        <p14:creationId xmlns:p14="http://schemas.microsoft.com/office/powerpoint/2010/main" val="22988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solidFill>
                  <a:prstClr val="black"/>
                </a:solidFill>
              </a:rPr>
              <a:pPr/>
              <a:t>5</a:t>
            </a:fld>
            <a:endParaRPr lang="nl-BE">
              <a:solidFill>
                <a:prstClr val="black"/>
              </a:solidFill>
            </a:endParaRPr>
          </a:p>
        </p:txBody>
      </p:sp>
    </p:spTree>
    <p:extLst>
      <p:ext uri="{BB962C8B-B14F-4D97-AF65-F5344CB8AC3E}">
        <p14:creationId xmlns:p14="http://schemas.microsoft.com/office/powerpoint/2010/main" val="2441896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http://www.internationalecompetenties.be/en/</a:t>
            </a:r>
          </a:p>
          <a:p>
            <a:endParaRPr lang="nl-BE" dirty="0" smtClean="0"/>
          </a:p>
          <a:p>
            <a:r>
              <a:rPr lang="nl-NL" dirty="0" smtClean="0"/>
              <a:t>Naast programma specifieke opleidingsonderdelen zijn er een aantal overkoepelende en opleiding overstijgende thema's die </a:t>
            </a:r>
            <a:r>
              <a:rPr lang="nl-NL" dirty="0" err="1" smtClean="0"/>
              <a:t>hogeschoolbreed</a:t>
            </a:r>
            <a:r>
              <a:rPr lang="nl-NL" dirty="0" smtClean="0"/>
              <a:t> worden uitgerold</a:t>
            </a:r>
            <a:endParaRPr lang="nl-BE" dirty="0"/>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t>6</a:t>
            </a:fld>
            <a:endParaRPr lang="nl-BE"/>
          </a:p>
        </p:txBody>
      </p:sp>
    </p:spTree>
    <p:extLst>
      <p:ext uri="{BB962C8B-B14F-4D97-AF65-F5344CB8AC3E}">
        <p14:creationId xmlns:p14="http://schemas.microsoft.com/office/powerpoint/2010/main" val="203359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Some colleagues are convinced that it is better to use ‘spirituality’ while others are in favor of using “giving meaning” because of the threshold that many people have with the concept ‘spirituality’</a:t>
            </a:r>
          </a:p>
          <a:p>
            <a:endParaRPr lang="nl-BE"/>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pPr/>
              <a:t>9</a:t>
            </a:fld>
            <a:endParaRPr lang="en-GB"/>
          </a:p>
        </p:txBody>
      </p:sp>
    </p:spTree>
    <p:extLst>
      <p:ext uri="{BB962C8B-B14F-4D97-AF65-F5344CB8AC3E}">
        <p14:creationId xmlns:p14="http://schemas.microsoft.com/office/powerpoint/2010/main" val="1890400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pPr/>
              <a:t>10</a:t>
            </a:fld>
            <a:endParaRPr lang="en-GB"/>
          </a:p>
        </p:txBody>
      </p:sp>
    </p:spTree>
    <p:extLst>
      <p:ext uri="{BB962C8B-B14F-4D97-AF65-F5344CB8AC3E}">
        <p14:creationId xmlns:p14="http://schemas.microsoft.com/office/powerpoint/2010/main" val="102035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527E7ADA-B818-4A8D-827F-3A2F12FF408B}" type="slidenum">
              <a:rPr lang="nl-BE" smtClean="0">
                <a:solidFill>
                  <a:prstClr val="black"/>
                </a:solidFill>
              </a:rPr>
              <a:pPr/>
              <a:t>13</a:t>
            </a:fld>
            <a:endParaRPr lang="nl-BE">
              <a:solidFill>
                <a:prstClr val="black"/>
              </a:solidFill>
            </a:endParaRPr>
          </a:p>
        </p:txBody>
      </p:sp>
    </p:spTree>
    <p:extLst>
      <p:ext uri="{BB962C8B-B14F-4D97-AF65-F5344CB8AC3E}">
        <p14:creationId xmlns:p14="http://schemas.microsoft.com/office/powerpoint/2010/main" val="350413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lide">
    <p:bg>
      <p:bgPr>
        <a:solidFill>
          <a:srgbClr val="E00049"/>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029318" y="4170507"/>
            <a:ext cx="9117366" cy="1594556"/>
          </a:xfrm>
          <a:ln w="76200" cmpd="sng">
            <a:solidFill>
              <a:srgbClr val="002757"/>
            </a:solidFill>
          </a:ln>
        </p:spPr>
        <p:txBody>
          <a:bodyPr lIns="180000" tIns="180000" rIns="180000" bIns="180000" anchor="ctr">
            <a:noAutofit/>
          </a:bodyPr>
          <a:lstStyle>
            <a:lvl1pPr algn="l">
              <a:defRPr sz="4400" b="1">
                <a:solidFill>
                  <a:srgbClr val="FFFFFF"/>
                </a:solidFill>
              </a:defRPr>
            </a:lvl1pPr>
          </a:lstStyle>
          <a:p>
            <a:r>
              <a:rPr lang="nl-NL" dirty="0" smtClean="0"/>
              <a:t>KLIK OM DE STIJL TE BEWERKEN</a:t>
            </a:r>
            <a:endParaRPr lang="nl-BE" dirty="0"/>
          </a:p>
        </p:txBody>
      </p:sp>
      <p:pic>
        <p:nvPicPr>
          <p:cNvPr id="4" name="Afbeelding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814" y="1915202"/>
            <a:ext cx="4767749" cy="1650162"/>
          </a:xfrm>
          <a:prstGeom prst="rect">
            <a:avLst/>
          </a:prstGeom>
        </p:spPr>
      </p:pic>
      <p:sp>
        <p:nvSpPr>
          <p:cNvPr id="3" name="Tijdelijke aanduiding voor voettekst 2"/>
          <p:cNvSpPr>
            <a:spLocks noGrp="1"/>
          </p:cNvSpPr>
          <p:nvPr>
            <p:ph type="ftr" sz="quarter" idx="10"/>
          </p:nvPr>
        </p:nvSpPr>
        <p:spPr/>
        <p:txBody>
          <a:bodyPr/>
          <a:lstStyle/>
          <a:p>
            <a:endParaRPr lang="nl-BE"/>
          </a:p>
        </p:txBody>
      </p:sp>
      <p:sp>
        <p:nvSpPr>
          <p:cNvPr id="5" name="Tijdelijke aanduiding voor dianummer 4"/>
          <p:cNvSpPr>
            <a:spLocks noGrp="1"/>
          </p:cNvSpPr>
          <p:nvPr>
            <p:ph type="sldNum" sz="quarter" idx="11"/>
          </p:nvPr>
        </p:nvSpPr>
        <p:spPr/>
        <p:txBody>
          <a:bodyPr/>
          <a:lstStyle/>
          <a:p>
            <a:fld id="{18505D4B-7779-46CA-9F34-AD15D64EF2DF}" type="slidenum">
              <a:rPr lang="nl-BE" smtClean="0"/>
              <a:pPr/>
              <a:t>‹nr.›</a:t>
            </a:fld>
            <a:endParaRPr lang="nl-BE"/>
          </a:p>
        </p:txBody>
      </p:sp>
      <p:sp>
        <p:nvSpPr>
          <p:cNvPr id="6"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11505450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Optie 1 - Beeld 1">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16056" y="4818952"/>
            <a:ext cx="9117366" cy="1594556"/>
          </a:xfrm>
          <a:ln w="76200" cmpd="sng">
            <a:solidFill>
              <a:schemeClr val="bg1"/>
            </a:solidFill>
          </a:ln>
        </p:spPr>
        <p:txBody>
          <a:bodyPr lIns="180000" tIns="180000" rIns="180000" bIns="180000" anchor="ctr">
            <a:noAutofit/>
          </a:bodyPr>
          <a:lstStyle>
            <a:lvl1pPr algn="l">
              <a:defRPr sz="4400" b="1">
                <a:solidFill>
                  <a:srgbClr val="002757"/>
                </a:solidFill>
              </a:defRPr>
            </a:lvl1pPr>
          </a:lstStyle>
          <a:p>
            <a:r>
              <a:rPr lang="nl-NL" dirty="0" smtClean="0"/>
              <a:t>KLIK OM DE STIJL TE BEWERKEN</a:t>
            </a:r>
            <a:endParaRPr lang="nl-BE" dirty="0"/>
          </a:p>
        </p:txBody>
      </p:sp>
      <p:pic>
        <p:nvPicPr>
          <p:cNvPr id="5" name="Afbeelding 4"/>
          <p:cNvPicPr>
            <a:picLocks noChangeAspect="1"/>
          </p:cNvPicPr>
          <p:nvPr userDrawn="1"/>
        </p:nvPicPr>
        <p:blipFill rotWithShape="1">
          <a:blip r:embed="rId3" cstate="email">
            <a:extLst>
              <a:ext uri="{28A0092B-C50C-407E-A947-70E740481C1C}">
                <a14:useLocalDpi xmlns:a14="http://schemas.microsoft.com/office/drawing/2010/main"/>
              </a:ext>
            </a:extLst>
          </a:blip>
          <a:srcRect t="19896" r="18829"/>
          <a:stretch/>
        </p:blipFill>
        <p:spPr>
          <a:xfrm>
            <a:off x="8548816" y="-19050"/>
            <a:ext cx="3652709" cy="3604650"/>
          </a:xfrm>
          <a:prstGeom prst="rect">
            <a:avLst/>
          </a:prstGeom>
        </p:spPr>
      </p:pic>
      <p:sp>
        <p:nvSpPr>
          <p:cNvPr id="3" name="Tijdelijke aanduiding voor voettekst 2"/>
          <p:cNvSpPr>
            <a:spLocks noGrp="1"/>
          </p:cNvSpPr>
          <p:nvPr>
            <p:ph type="ftr" sz="quarter" idx="10"/>
          </p:nvPr>
        </p:nvSpPr>
        <p:spPr/>
        <p:txBody>
          <a:bodyPr/>
          <a:lstStyle/>
          <a:p>
            <a:endParaRPr lang="nl-BE"/>
          </a:p>
        </p:txBody>
      </p:sp>
      <p:sp>
        <p:nvSpPr>
          <p:cNvPr id="4" name="Tijdelijke aanduiding voor dianummer 3"/>
          <p:cNvSpPr>
            <a:spLocks noGrp="1"/>
          </p:cNvSpPr>
          <p:nvPr>
            <p:ph type="sldNum" sz="quarter" idx="11"/>
          </p:nvPr>
        </p:nvSpPr>
        <p:spPr/>
        <p:txBody>
          <a:bodyPr/>
          <a:lstStyle/>
          <a:p>
            <a:fld id="{18505D4B-7779-46CA-9F34-AD15D64EF2DF}" type="slidenum">
              <a:rPr lang="nl-BE" smtClean="0"/>
              <a:pPr/>
              <a:t>‹nr.›</a:t>
            </a:fld>
            <a:endParaRPr lang="nl-BE"/>
          </a:p>
        </p:txBody>
      </p:sp>
      <p:sp>
        <p:nvSpPr>
          <p:cNvPr id="6"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7522534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Optie 1 - Beeld 2">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el 1"/>
          <p:cNvSpPr txBox="1">
            <a:spLocks/>
          </p:cNvSpPr>
          <p:nvPr userDrawn="1"/>
        </p:nvSpPr>
        <p:spPr>
          <a:xfrm>
            <a:off x="816056" y="4818952"/>
            <a:ext cx="9117366" cy="1594556"/>
          </a:xfrm>
          <a:prstGeom prst="rect">
            <a:avLst/>
          </a:prstGeom>
          <a:ln w="76200" cmpd="sng">
            <a:solidFill>
              <a:schemeClr val="bg1"/>
            </a:solidFill>
          </a:ln>
        </p:spPr>
        <p:txBody>
          <a:bodyPr vert="horz" lIns="180000" tIns="180000" rIns="180000" bIns="180000" rtlCol="0" anchor="ctr">
            <a:noAutofit/>
          </a:bodyPr>
          <a:lstStyle>
            <a:lvl1pPr algn="l" defTabSz="914400" rtl="0" eaLnBrk="1" latinLnBrk="0" hangingPunct="1">
              <a:lnSpc>
                <a:spcPct val="90000"/>
              </a:lnSpc>
              <a:spcBef>
                <a:spcPct val="0"/>
              </a:spcBef>
              <a:buNone/>
              <a:defRPr sz="4400" b="1" kern="1200">
                <a:solidFill>
                  <a:srgbClr val="002757"/>
                </a:solidFill>
                <a:latin typeface="+mj-lt"/>
                <a:ea typeface="+mj-ea"/>
                <a:cs typeface="+mj-cs"/>
              </a:defRPr>
            </a:lvl1pPr>
          </a:lstStyle>
          <a:p>
            <a:r>
              <a:rPr dirty="0" smtClean="0"/>
              <a:t>KLIK OM DE STIJL TE BEWERKEN</a:t>
            </a:r>
            <a:endParaRPr lang="en-GB" dirty="0"/>
          </a:p>
        </p:txBody>
      </p:sp>
      <p:pic>
        <p:nvPicPr>
          <p:cNvPr id="5" name="Afbeelding 4"/>
          <p:cNvPicPr>
            <a:picLocks noChangeAspect="1"/>
          </p:cNvPicPr>
          <p:nvPr userDrawn="1"/>
        </p:nvPicPr>
        <p:blipFill rotWithShape="1">
          <a:blip r:embed="rId3" cstate="email">
            <a:extLst>
              <a:ext uri="{28A0092B-C50C-407E-A947-70E740481C1C}">
                <a14:useLocalDpi xmlns:a14="http://schemas.microsoft.com/office/drawing/2010/main"/>
              </a:ext>
            </a:extLst>
          </a:blip>
          <a:srcRect t="19896" r="18617"/>
          <a:stretch/>
        </p:blipFill>
        <p:spPr>
          <a:xfrm>
            <a:off x="8548816" y="-19050"/>
            <a:ext cx="3662234" cy="3604650"/>
          </a:xfrm>
          <a:prstGeom prst="rect">
            <a:avLst/>
          </a:prstGeom>
        </p:spPr>
      </p:pic>
      <p:sp>
        <p:nvSpPr>
          <p:cNvPr id="2" name="Tijdelijke aanduiding voor voettekst 1"/>
          <p:cNvSpPr>
            <a:spLocks noGrp="1"/>
          </p:cNvSpPr>
          <p:nvPr>
            <p:ph type="ftr" sz="quarter" idx="10"/>
          </p:nvPr>
        </p:nvSpPr>
        <p:spPr/>
        <p:txBody>
          <a:bodyPr/>
          <a:lstStyle/>
          <a:p>
            <a:endParaRPr lang="nl-BE"/>
          </a:p>
        </p:txBody>
      </p:sp>
      <p:sp>
        <p:nvSpPr>
          <p:cNvPr id="3" name="Tijdelijke aanduiding voor dianummer 2"/>
          <p:cNvSpPr>
            <a:spLocks noGrp="1"/>
          </p:cNvSpPr>
          <p:nvPr>
            <p:ph type="sldNum" sz="quarter" idx="11"/>
          </p:nvPr>
        </p:nvSpPr>
        <p:spPr/>
        <p:txBody>
          <a:bodyPr/>
          <a:lstStyle/>
          <a:p>
            <a:fld id="{18505D4B-7779-46CA-9F34-AD15D64EF2DF}" type="slidenum">
              <a:rPr lang="nl-BE" smtClean="0"/>
              <a:pPr/>
              <a:t>‹nr.›</a:t>
            </a:fld>
            <a:endParaRPr lang="nl-BE"/>
          </a:p>
        </p:txBody>
      </p:sp>
      <p:sp>
        <p:nvSpPr>
          <p:cNvPr id="6"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101922621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 Optie 2 - Rood">
    <p:bg>
      <p:bgPr>
        <a:solidFill>
          <a:srgbClr val="E00049"/>
        </a:solidFill>
        <a:effectLst/>
      </p:bgPr>
    </p:bg>
    <p:spTree>
      <p:nvGrpSpPr>
        <p:cNvPr id="1" name=""/>
        <p:cNvGrpSpPr/>
        <p:nvPr/>
      </p:nvGrpSpPr>
      <p:grpSpPr>
        <a:xfrm>
          <a:off x="0" y="0"/>
          <a:ext cx="0" cy="0"/>
          <a:chOff x="0" y="0"/>
          <a:chExt cx="0" cy="0"/>
        </a:xfrm>
      </p:grpSpPr>
      <p:sp>
        <p:nvSpPr>
          <p:cNvPr id="6" name="Titel 1"/>
          <p:cNvSpPr>
            <a:spLocks noGrp="1" noChangeAspect="1"/>
          </p:cNvSpPr>
          <p:nvPr>
            <p:ph type="ctrTitle"/>
          </p:nvPr>
        </p:nvSpPr>
        <p:spPr>
          <a:xfrm>
            <a:off x="7118133" y="2717065"/>
            <a:ext cx="4741332" cy="2129220"/>
          </a:xfrm>
        </p:spPr>
        <p:txBody>
          <a:bodyPr anchor="t">
            <a:noAutofit/>
          </a:bodyPr>
          <a:lstStyle>
            <a:lvl1pPr algn="r">
              <a:defRPr sz="4800">
                <a:solidFill>
                  <a:srgbClr val="002757"/>
                </a:solidFill>
              </a:defRPr>
            </a:lvl1pPr>
          </a:lstStyle>
          <a:p>
            <a:r>
              <a:rPr lang="nl-NL" smtClean="0"/>
              <a:t>Klik om de stijl te bewerken</a:t>
            </a:r>
            <a:endParaRPr lang="nl-BE" dirty="0"/>
          </a:p>
        </p:txBody>
      </p:sp>
      <p:sp>
        <p:nvSpPr>
          <p:cNvPr id="7" name="Ondertitel 2"/>
          <p:cNvSpPr>
            <a:spLocks noGrp="1" noChangeAspect="1"/>
          </p:cNvSpPr>
          <p:nvPr>
            <p:ph type="subTitle" idx="1"/>
          </p:nvPr>
        </p:nvSpPr>
        <p:spPr>
          <a:xfrm>
            <a:off x="7118133" y="4846283"/>
            <a:ext cx="4741332" cy="1637784"/>
          </a:xfrm>
          <a:noFill/>
        </p:spPr>
        <p:txBody>
          <a:bodyPr anchor="ctr">
            <a:noAutofit/>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71650" y="589985"/>
            <a:ext cx="3387815" cy="1172554"/>
          </a:xfrm>
          <a:prstGeom prst="rect">
            <a:avLst/>
          </a:prstGeom>
        </p:spPr>
      </p:pic>
      <p:pic>
        <p:nvPicPr>
          <p:cNvPr id="2" name="Afbeelding 1"/>
          <p:cNvPicPr>
            <a:picLocks noChangeAspect="1"/>
          </p:cNvPicPr>
          <p:nvPr userDrawn="1"/>
        </p:nvPicPr>
        <p:blipFill rotWithShape="1">
          <a:blip r:embed="rId3" cstate="email">
            <a:extLst>
              <a:ext uri="{28A0092B-C50C-407E-A947-70E740481C1C}">
                <a14:useLocalDpi xmlns:a14="http://schemas.microsoft.com/office/drawing/2010/main"/>
              </a:ext>
            </a:extLst>
          </a:blip>
          <a:srcRect l="11769" t="19480"/>
          <a:stretch/>
        </p:blipFill>
        <p:spPr>
          <a:xfrm>
            <a:off x="-28575" y="-38101"/>
            <a:ext cx="7146708" cy="6522167"/>
          </a:xfrm>
          <a:prstGeom prst="rect">
            <a:avLst/>
          </a:prstGeom>
        </p:spPr>
      </p:pic>
      <p:sp>
        <p:nvSpPr>
          <p:cNvPr id="3" name="Tijdelijke aanduiding voor voettekst 2"/>
          <p:cNvSpPr>
            <a:spLocks noGrp="1"/>
          </p:cNvSpPr>
          <p:nvPr>
            <p:ph type="ftr" sz="quarter" idx="10"/>
          </p:nvPr>
        </p:nvSpPr>
        <p:spPr/>
        <p:txBody>
          <a:bodyPr/>
          <a:lstStyle/>
          <a:p>
            <a:endParaRPr lang="nl-BE"/>
          </a:p>
        </p:txBody>
      </p:sp>
      <p:sp>
        <p:nvSpPr>
          <p:cNvPr id="4" name="Tijdelijke aanduiding voor dianummer 3"/>
          <p:cNvSpPr>
            <a:spLocks noGrp="1"/>
          </p:cNvSpPr>
          <p:nvPr>
            <p:ph type="sldNum" sz="quarter" idx="11"/>
          </p:nvPr>
        </p:nvSpPr>
        <p:spPr/>
        <p:txBody>
          <a:bodyPr/>
          <a:lstStyle/>
          <a:p>
            <a:fld id="{18505D4B-7779-46CA-9F34-AD15D64EF2DF}" type="slidenum">
              <a:rPr lang="nl-BE" smtClean="0"/>
              <a:pPr/>
              <a:t>‹nr.›</a:t>
            </a:fld>
            <a:endParaRPr lang="nl-BE"/>
          </a:p>
        </p:txBody>
      </p:sp>
      <p:sp>
        <p:nvSpPr>
          <p:cNvPr id="9"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31570525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Optie 2 - Wit">
    <p:bg>
      <p:bgPr>
        <a:solidFill>
          <a:srgbClr val="FFFFFF"/>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9525"/>
            <a:ext cx="7137182" cy="4867275"/>
          </a:xfrm>
          <a:prstGeom prst="rect">
            <a:avLst/>
          </a:prstGeom>
        </p:spPr>
      </p:pic>
      <p:sp>
        <p:nvSpPr>
          <p:cNvPr id="5" name="Rectangle 3"/>
          <p:cNvSpPr/>
          <p:nvPr userDrawn="1"/>
        </p:nvSpPr>
        <p:spPr>
          <a:xfrm>
            <a:off x="0" y="4846284"/>
            <a:ext cx="12192000" cy="1646238"/>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noChangeAspect="1"/>
          </p:cNvSpPr>
          <p:nvPr>
            <p:ph type="ctrTitle"/>
          </p:nvPr>
        </p:nvSpPr>
        <p:spPr>
          <a:xfrm>
            <a:off x="7118133" y="2717065"/>
            <a:ext cx="4741332" cy="2129220"/>
          </a:xfrm>
        </p:spPr>
        <p:txBody>
          <a:bodyPr anchor="t">
            <a:noAutofit/>
          </a:bodyPr>
          <a:lstStyle>
            <a:lvl1pPr algn="l">
              <a:defRPr sz="4800">
                <a:solidFill>
                  <a:srgbClr val="002757"/>
                </a:solidFill>
              </a:defRPr>
            </a:lvl1pPr>
          </a:lstStyle>
          <a:p>
            <a:r>
              <a:rPr lang="nl-NL" smtClean="0"/>
              <a:t>Klik om de stijl te bewerken</a:t>
            </a:r>
            <a:endParaRPr lang="nl-BE" dirty="0"/>
          </a:p>
        </p:txBody>
      </p:sp>
      <p:sp>
        <p:nvSpPr>
          <p:cNvPr id="3" name="Ondertitel 2"/>
          <p:cNvSpPr>
            <a:spLocks noGrp="1" noChangeAspect="1"/>
          </p:cNvSpPr>
          <p:nvPr>
            <p:ph type="subTitle" idx="1"/>
          </p:nvPr>
        </p:nvSpPr>
        <p:spPr>
          <a:xfrm>
            <a:off x="7118133" y="4846283"/>
            <a:ext cx="4741332" cy="1637784"/>
          </a:xfrm>
          <a:noFill/>
        </p:spPr>
        <p:txBody>
          <a:bodyPr anchor="ct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dirty="0"/>
          </a:p>
        </p:txBody>
      </p:sp>
      <p:pic>
        <p:nvPicPr>
          <p:cNvPr id="7" name="Afbeelding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85875" y="5183507"/>
            <a:ext cx="2760704" cy="955505"/>
          </a:xfrm>
          <a:prstGeom prst="rect">
            <a:avLst/>
          </a:prstGeom>
        </p:spPr>
      </p:pic>
      <p:sp>
        <p:nvSpPr>
          <p:cNvPr id="6" name="Tijdelijke aanduiding voor voettekst 5"/>
          <p:cNvSpPr>
            <a:spLocks noGrp="1"/>
          </p:cNvSpPr>
          <p:nvPr>
            <p:ph type="ftr" sz="quarter" idx="10"/>
          </p:nvPr>
        </p:nvSpPr>
        <p:spPr/>
        <p:txBody>
          <a:bodyPr/>
          <a:lstStyle/>
          <a:p>
            <a:endParaRPr lang="nl-BE"/>
          </a:p>
        </p:txBody>
      </p:sp>
      <p:sp>
        <p:nvSpPr>
          <p:cNvPr id="8" name="Tijdelijke aanduiding voor dianummer 7"/>
          <p:cNvSpPr>
            <a:spLocks noGrp="1"/>
          </p:cNvSpPr>
          <p:nvPr>
            <p:ph type="sldNum" sz="quarter" idx="11"/>
          </p:nvPr>
        </p:nvSpPr>
        <p:spPr/>
        <p:txBody>
          <a:bodyPr/>
          <a:lstStyle/>
          <a:p>
            <a:fld id="{18505D4B-7779-46CA-9F34-AD15D64EF2DF}" type="slidenum">
              <a:rPr lang="nl-BE" smtClean="0"/>
              <a:pPr/>
              <a:t>‹nr.›</a:t>
            </a:fld>
            <a:endParaRPr lang="nl-BE"/>
          </a:p>
        </p:txBody>
      </p:sp>
      <p:sp>
        <p:nvSpPr>
          <p:cNvPr id="9"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160950656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asisslide met titel - Optie 1">
    <p:spTree>
      <p:nvGrpSpPr>
        <p:cNvPr id="1" name=""/>
        <p:cNvGrpSpPr/>
        <p:nvPr/>
      </p:nvGrpSpPr>
      <p:grpSpPr>
        <a:xfrm>
          <a:off x="0" y="0"/>
          <a:ext cx="0" cy="0"/>
          <a:chOff x="0" y="0"/>
          <a:chExt cx="0" cy="0"/>
        </a:xfrm>
      </p:grpSpPr>
      <p:sp>
        <p:nvSpPr>
          <p:cNvPr id="2" name="Titel 1"/>
          <p:cNvSpPr>
            <a:spLocks noGrp="1"/>
          </p:cNvSpPr>
          <p:nvPr>
            <p:ph type="title"/>
          </p:nvPr>
        </p:nvSpPr>
        <p:spPr>
          <a:xfrm>
            <a:off x="1876778" y="365125"/>
            <a:ext cx="9948332" cy="1281113"/>
          </a:xfrm>
        </p:spPr>
        <p:txBody>
          <a:bodyPr>
            <a:noAutofit/>
          </a:bodyPr>
          <a:lstStyle/>
          <a:p>
            <a:r>
              <a:rPr lang="nl-NL" smtClean="0"/>
              <a:t>Klik om de stijl te bewerken</a:t>
            </a:r>
            <a:endParaRPr lang="nl-BE" dirty="0"/>
          </a:p>
        </p:txBody>
      </p:sp>
      <p:sp>
        <p:nvSpPr>
          <p:cNvPr id="3" name="Tijdelijke aanduiding voor inhoud 2"/>
          <p:cNvSpPr>
            <a:spLocks noGrp="1"/>
          </p:cNvSpPr>
          <p:nvPr>
            <p:ph idx="1" hasCustomPrompt="1"/>
          </p:nvPr>
        </p:nvSpPr>
        <p:spPr>
          <a:xfrm>
            <a:off x="1876777" y="1825624"/>
            <a:ext cx="9948333" cy="4750153"/>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9" name="Afbeelding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19050"/>
            <a:ext cx="1895827" cy="1665288"/>
          </a:xfrm>
          <a:prstGeom prst="rect">
            <a:avLst/>
          </a:prstGeom>
        </p:spPr>
      </p:pic>
      <p:sp>
        <p:nvSpPr>
          <p:cNvPr id="4" name="Tijdelijke aanduiding voor voettekst 3"/>
          <p:cNvSpPr>
            <a:spLocks noGrp="1"/>
          </p:cNvSpPr>
          <p:nvPr>
            <p:ph type="ftr" sz="quarter" idx="10"/>
          </p:nvPr>
        </p:nvSpPr>
        <p:spPr/>
        <p:txBody>
          <a:bodyPr/>
          <a:lstStyle/>
          <a:p>
            <a:endParaRPr lang="nl-BE"/>
          </a:p>
        </p:txBody>
      </p:sp>
      <p:sp>
        <p:nvSpPr>
          <p:cNvPr id="5" name="Tijdelijke aanduiding voor dianummer 4"/>
          <p:cNvSpPr>
            <a:spLocks noGrp="1"/>
          </p:cNvSpPr>
          <p:nvPr>
            <p:ph type="sldNum" sz="quarter" idx="11"/>
          </p:nvPr>
        </p:nvSpPr>
        <p:spPr/>
        <p:txBody>
          <a:bodyPr/>
          <a:lstStyle/>
          <a:p>
            <a:fld id="{18505D4B-7779-46CA-9F34-AD15D64EF2DF}" type="slidenum">
              <a:rPr lang="nl-BE" smtClean="0"/>
              <a:pPr/>
              <a:t>‹nr.›</a:t>
            </a:fld>
            <a:endParaRPr lang="nl-BE"/>
          </a:p>
        </p:txBody>
      </p:sp>
      <p:sp>
        <p:nvSpPr>
          <p:cNvPr id="7"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36503947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asisslide met titel - Optie 2">
    <p:spTree>
      <p:nvGrpSpPr>
        <p:cNvPr id="1" name=""/>
        <p:cNvGrpSpPr/>
        <p:nvPr/>
      </p:nvGrpSpPr>
      <p:grpSpPr>
        <a:xfrm>
          <a:off x="0" y="0"/>
          <a:ext cx="0" cy="0"/>
          <a:chOff x="0" y="0"/>
          <a:chExt cx="0" cy="0"/>
        </a:xfrm>
      </p:grpSpPr>
      <p:sp>
        <p:nvSpPr>
          <p:cNvPr id="4" name="Rectangle 3"/>
          <p:cNvSpPr/>
          <p:nvPr userDrawn="1"/>
        </p:nvSpPr>
        <p:spPr>
          <a:xfrm>
            <a:off x="0" y="0"/>
            <a:ext cx="12192000" cy="1646238"/>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1876778" y="365125"/>
            <a:ext cx="9948332" cy="1281113"/>
          </a:xfrm>
        </p:spPr>
        <p:txBody>
          <a:bodyPr/>
          <a:lstStyle>
            <a:lvl1pPr algn="r">
              <a:defRPr>
                <a:solidFill>
                  <a:schemeClr val="bg1"/>
                </a:solidFill>
              </a:defRPr>
            </a:lvl1pPr>
          </a:lstStyle>
          <a:p>
            <a:r>
              <a:rPr lang="nl-NL" smtClean="0"/>
              <a:t>Klik om de stijl te bewerken</a:t>
            </a:r>
            <a:endParaRPr lang="nl-BE" dirty="0"/>
          </a:p>
        </p:txBody>
      </p:sp>
      <p:sp>
        <p:nvSpPr>
          <p:cNvPr id="3" name="Tijdelijke aanduiding voor inhoud 2"/>
          <p:cNvSpPr>
            <a:spLocks noGrp="1"/>
          </p:cNvSpPr>
          <p:nvPr>
            <p:ph idx="1" hasCustomPrompt="1"/>
          </p:nvPr>
        </p:nvSpPr>
        <p:spPr>
          <a:xfrm>
            <a:off x="1876777" y="1825625"/>
            <a:ext cx="9948333" cy="4242154"/>
          </a:xfrm>
        </p:spPr>
        <p:txBody>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6" name="Afbeelding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3701" y="365125"/>
            <a:ext cx="2628281" cy="909672"/>
          </a:xfrm>
          <a:prstGeom prst="rect">
            <a:avLst/>
          </a:prstGeom>
        </p:spPr>
      </p:pic>
      <p:sp>
        <p:nvSpPr>
          <p:cNvPr id="5" name="Tijdelijke aanduiding voor voettekst 4"/>
          <p:cNvSpPr>
            <a:spLocks noGrp="1"/>
          </p:cNvSpPr>
          <p:nvPr>
            <p:ph type="ftr" sz="quarter" idx="10"/>
          </p:nvPr>
        </p:nvSpPr>
        <p:spPr/>
        <p:txBody>
          <a:bodyPr/>
          <a:lstStyle/>
          <a:p>
            <a:endParaRPr lang="nl-BE"/>
          </a:p>
        </p:txBody>
      </p:sp>
      <p:sp>
        <p:nvSpPr>
          <p:cNvPr id="7" name="Tijdelijke aanduiding voor dianummer 6"/>
          <p:cNvSpPr>
            <a:spLocks noGrp="1"/>
          </p:cNvSpPr>
          <p:nvPr>
            <p:ph type="sldNum" sz="quarter" idx="11"/>
          </p:nvPr>
        </p:nvSpPr>
        <p:spPr/>
        <p:txBody>
          <a:bodyPr/>
          <a:lstStyle/>
          <a:p>
            <a:fld id="{18505D4B-7779-46CA-9F34-AD15D64EF2DF}" type="slidenum">
              <a:rPr lang="nl-BE" smtClean="0"/>
              <a:pPr/>
              <a:t>‹nr.›</a:t>
            </a:fld>
            <a:endParaRPr lang="nl-BE"/>
          </a:p>
        </p:txBody>
      </p:sp>
      <p:sp>
        <p:nvSpPr>
          <p:cNvPr id="8"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30219025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asisslide met titel - Optie 3">
    <p:spTree>
      <p:nvGrpSpPr>
        <p:cNvPr id="1" name=""/>
        <p:cNvGrpSpPr/>
        <p:nvPr/>
      </p:nvGrpSpPr>
      <p:grpSpPr>
        <a:xfrm>
          <a:off x="0" y="0"/>
          <a:ext cx="0" cy="0"/>
          <a:chOff x="0" y="0"/>
          <a:chExt cx="0" cy="0"/>
        </a:xfrm>
      </p:grpSpPr>
      <p:sp>
        <p:nvSpPr>
          <p:cNvPr id="2" name="Titel 1"/>
          <p:cNvSpPr>
            <a:spLocks noGrp="1"/>
          </p:cNvSpPr>
          <p:nvPr>
            <p:ph type="title"/>
          </p:nvPr>
        </p:nvSpPr>
        <p:spPr>
          <a:xfrm>
            <a:off x="1876778" y="365125"/>
            <a:ext cx="9948332" cy="1281113"/>
          </a:xfrm>
        </p:spPr>
        <p:txBody>
          <a:bodyPr>
            <a:noAutofit/>
          </a:bodyPr>
          <a:lstStyle/>
          <a:p>
            <a:r>
              <a:rPr lang="nl-NL" smtClean="0"/>
              <a:t>Klik om de stijl te bewerken</a:t>
            </a:r>
            <a:endParaRPr lang="nl-BE" dirty="0"/>
          </a:p>
        </p:txBody>
      </p:sp>
      <p:sp>
        <p:nvSpPr>
          <p:cNvPr id="3" name="Tijdelijke aanduiding voor inhoud 2"/>
          <p:cNvSpPr>
            <a:spLocks noGrp="1"/>
          </p:cNvSpPr>
          <p:nvPr>
            <p:ph idx="1"/>
          </p:nvPr>
        </p:nvSpPr>
        <p:spPr>
          <a:xfrm>
            <a:off x="1876777" y="1825625"/>
            <a:ext cx="9948333" cy="4242154"/>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Afbeelding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
        <p:nvSpPr>
          <p:cNvPr id="5" name="Tijdelijke aanduiding voor voettekst 4"/>
          <p:cNvSpPr>
            <a:spLocks noGrp="1"/>
          </p:cNvSpPr>
          <p:nvPr>
            <p:ph type="ftr" sz="quarter" idx="10"/>
          </p:nvPr>
        </p:nvSpPr>
        <p:spPr/>
        <p:txBody>
          <a:bodyPr/>
          <a:lstStyle/>
          <a:p>
            <a:endParaRPr lang="nl-BE"/>
          </a:p>
        </p:txBody>
      </p:sp>
      <p:sp>
        <p:nvSpPr>
          <p:cNvPr id="6" name="Tijdelijke aanduiding voor dianummer 5"/>
          <p:cNvSpPr>
            <a:spLocks noGrp="1"/>
          </p:cNvSpPr>
          <p:nvPr>
            <p:ph type="sldNum" sz="quarter" idx="11"/>
          </p:nvPr>
        </p:nvSpPr>
        <p:spPr/>
        <p:txBody>
          <a:bodyPr/>
          <a:lstStyle/>
          <a:p>
            <a:fld id="{18505D4B-7779-46CA-9F34-AD15D64EF2DF}" type="slidenum">
              <a:rPr lang="nl-BE" smtClean="0"/>
              <a:pPr/>
              <a:t>‹nr.›</a:t>
            </a:fld>
            <a:endParaRPr lang="nl-BE"/>
          </a:p>
        </p:txBody>
      </p:sp>
      <p:sp>
        <p:nvSpPr>
          <p:cNvPr id="8" name="Tijdelijke aanduiding voor datum 5"/>
          <p:cNvSpPr>
            <a:spLocks noGrp="1"/>
          </p:cNvSpPr>
          <p:nvPr>
            <p:ph type="dt" sz="half" idx="2"/>
          </p:nvPr>
        </p:nvSpPr>
        <p:spPr>
          <a:xfrm>
            <a:off x="101569" y="111442"/>
            <a:ext cx="147323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28683579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sslide_ZonderTitel">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76777" y="268111"/>
            <a:ext cx="9948333" cy="5799668"/>
          </a:xfrm>
        </p:spPr>
        <p:txBody>
          <a:bodyPr wrap="none">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Afbeelding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
        <p:nvSpPr>
          <p:cNvPr id="2" name="Tijdelijke aanduiding voor voettekst 1"/>
          <p:cNvSpPr>
            <a:spLocks noGrp="1"/>
          </p:cNvSpPr>
          <p:nvPr>
            <p:ph type="ftr" sz="quarter" idx="10"/>
          </p:nvPr>
        </p:nvSpPr>
        <p:spPr/>
        <p:txBody>
          <a:bodyPr/>
          <a:lstStyle/>
          <a:p>
            <a:endParaRPr lang="nl-BE"/>
          </a:p>
        </p:txBody>
      </p:sp>
      <p:sp>
        <p:nvSpPr>
          <p:cNvPr id="6" name="Tijdelijke aanduiding voor dianummer 5"/>
          <p:cNvSpPr>
            <a:spLocks noGrp="1"/>
          </p:cNvSpPr>
          <p:nvPr>
            <p:ph type="sldNum" sz="quarter" idx="11"/>
          </p:nvPr>
        </p:nvSpPr>
        <p:spPr/>
        <p:txBody>
          <a:bodyPr/>
          <a:lstStyle/>
          <a:p>
            <a:fld id="{18505D4B-7779-46CA-9F34-AD15D64EF2DF}" type="slidenum">
              <a:rPr lang="nl-BE" smtClean="0"/>
              <a:pPr/>
              <a:t>‹nr.›</a:t>
            </a:fld>
            <a:endParaRPr lang="nl-BE"/>
          </a:p>
        </p:txBody>
      </p:sp>
      <p:sp>
        <p:nvSpPr>
          <p:cNvPr id="7" name="Tijdelijke aanduiding voor datum 5"/>
          <p:cNvSpPr>
            <a:spLocks noGrp="1"/>
          </p:cNvSpPr>
          <p:nvPr>
            <p:ph type="dt" sz="half" idx="2"/>
          </p:nvPr>
        </p:nvSpPr>
        <p:spPr>
          <a:xfrm>
            <a:off x="106509" y="85548"/>
            <a:ext cx="150853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28064115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sslide met 2 kolommen">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62667" y="268111"/>
            <a:ext cx="4247621"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jdelijke aanduiding voor inhoud 2"/>
          <p:cNvSpPr>
            <a:spLocks noGrp="1"/>
          </p:cNvSpPr>
          <p:nvPr>
            <p:ph idx="10" hasCustomPrompt="1"/>
          </p:nvPr>
        </p:nvSpPr>
        <p:spPr>
          <a:xfrm>
            <a:off x="6347179" y="265289"/>
            <a:ext cx="5421488"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
        <p:nvSpPr>
          <p:cNvPr id="2" name="Tijdelijke aanduiding voor voettekst 1"/>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18505D4B-7779-46CA-9F34-AD15D64EF2DF}" type="slidenum">
              <a:rPr lang="nl-BE" smtClean="0"/>
              <a:pPr/>
              <a:t>‹nr.›</a:t>
            </a:fld>
            <a:endParaRPr lang="nl-BE"/>
          </a:p>
        </p:txBody>
      </p:sp>
      <p:sp>
        <p:nvSpPr>
          <p:cNvPr id="10" name="Tijdelijke aanduiding voor datum 5"/>
          <p:cNvSpPr>
            <a:spLocks noGrp="1"/>
          </p:cNvSpPr>
          <p:nvPr>
            <p:ph type="dt" sz="half" idx="2"/>
          </p:nvPr>
        </p:nvSpPr>
        <p:spPr>
          <a:xfrm>
            <a:off x="95782" y="82726"/>
            <a:ext cx="155951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217575190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sslide met 1 kolom + beeld">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62667" y="268111"/>
            <a:ext cx="4247621"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Picture Placeholder 5"/>
          <p:cNvSpPr>
            <a:spLocks noGrp="1"/>
          </p:cNvSpPr>
          <p:nvPr>
            <p:ph type="pic" sz="quarter" idx="10"/>
          </p:nvPr>
        </p:nvSpPr>
        <p:spPr>
          <a:xfrm>
            <a:off x="6378575" y="0"/>
            <a:ext cx="5813425" cy="6858000"/>
          </a:xfrm>
        </p:spPr>
        <p:txBody>
          <a:bodyPr>
            <a:noAutofit/>
          </a:bodyPr>
          <a:lstStyle/>
          <a:p>
            <a:r>
              <a:rPr lang="nl-NL" smtClean="0"/>
              <a:t>Klik op het pictogram als u een afbeelding wilt toevoegen</a:t>
            </a:r>
            <a:endParaRPr lang="en-US"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
        <p:nvSpPr>
          <p:cNvPr id="2" name="Tijdelijke aanduiding voor voettekst 1"/>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18505D4B-7779-46CA-9F34-AD15D64EF2DF}" type="slidenum">
              <a:rPr lang="nl-BE" smtClean="0"/>
              <a:pPr/>
              <a:t>‹nr.›</a:t>
            </a:fld>
            <a:endParaRPr lang="nl-BE"/>
          </a:p>
        </p:txBody>
      </p:sp>
      <p:sp>
        <p:nvSpPr>
          <p:cNvPr id="9" name="Tijdelijke aanduiding voor datum 5"/>
          <p:cNvSpPr>
            <a:spLocks noGrp="1"/>
          </p:cNvSpPr>
          <p:nvPr>
            <p:ph type="dt" sz="half" idx="2"/>
          </p:nvPr>
        </p:nvSpPr>
        <p:spPr>
          <a:xfrm>
            <a:off x="136878" y="107203"/>
            <a:ext cx="1457502"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dirty="0"/>
          </a:p>
        </p:txBody>
      </p:sp>
    </p:spTree>
    <p:extLst>
      <p:ext uri="{BB962C8B-B14F-4D97-AF65-F5344CB8AC3E}">
        <p14:creationId xmlns:p14="http://schemas.microsoft.com/office/powerpoint/2010/main" val="188521572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sis slide beeld + logo rood">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905000" y="0"/>
            <a:ext cx="10287000" cy="6858000"/>
          </a:xfrm>
        </p:spPr>
        <p:txBody>
          <a:bodyPr>
            <a:noAutofit/>
          </a:bodyPr>
          <a:lstStyle/>
          <a:p>
            <a:r>
              <a:rPr lang="nl-NL" smtClean="0"/>
              <a:t>Klik op het pictogram als u een afbeelding wilt toevoegen</a:t>
            </a:r>
            <a:endParaRPr lang="en-US"/>
          </a:p>
        </p:txBody>
      </p:sp>
      <p:pic>
        <p:nvPicPr>
          <p:cNvPr id="6" name="Afbeelding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6" y="-19051"/>
            <a:ext cx="1763161" cy="1738515"/>
          </a:xfrm>
          <a:prstGeom prst="rect">
            <a:avLst/>
          </a:prstGeom>
        </p:spPr>
      </p:pic>
      <p:sp>
        <p:nvSpPr>
          <p:cNvPr id="2" name="Tijdelijke aanduiding voor voettekst 1"/>
          <p:cNvSpPr>
            <a:spLocks noGrp="1"/>
          </p:cNvSpPr>
          <p:nvPr>
            <p:ph type="ftr" sz="quarter" idx="11"/>
          </p:nvPr>
        </p:nvSpPr>
        <p:spPr/>
        <p:txBody>
          <a:bodyPr/>
          <a:lstStyle/>
          <a:p>
            <a:endParaRPr lang="nl-BE"/>
          </a:p>
        </p:txBody>
      </p:sp>
      <p:sp>
        <p:nvSpPr>
          <p:cNvPr id="3" name="Tijdelijke aanduiding voor dianummer 2"/>
          <p:cNvSpPr>
            <a:spLocks noGrp="1"/>
          </p:cNvSpPr>
          <p:nvPr>
            <p:ph type="sldNum" sz="quarter" idx="12"/>
          </p:nvPr>
        </p:nvSpPr>
        <p:spPr/>
        <p:txBody>
          <a:bodyPr/>
          <a:lstStyle/>
          <a:p>
            <a:fld id="{18505D4B-7779-46CA-9F34-AD15D64EF2DF}" type="slidenum">
              <a:rPr lang="nl-BE" smtClean="0"/>
              <a:pPr/>
              <a:t>‹nr.›</a:t>
            </a:fld>
            <a:endParaRPr lang="nl-BE"/>
          </a:p>
        </p:txBody>
      </p:sp>
      <p:sp>
        <p:nvSpPr>
          <p:cNvPr id="7"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52736431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s slide beeld + logo blauw">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905000" y="0"/>
            <a:ext cx="10287000" cy="6858000"/>
          </a:xfrm>
        </p:spPr>
        <p:txBody>
          <a:bodyPr>
            <a:noAutofit/>
          </a:bodyPr>
          <a:lstStyle/>
          <a:p>
            <a:r>
              <a:rPr lang="nl-NL" smtClean="0"/>
              <a:t>Klik op het pictogram als u een afbeelding wilt toevoegen</a:t>
            </a:r>
            <a:endParaRPr lang="en-US"/>
          </a:p>
        </p:txBody>
      </p:sp>
      <p:sp>
        <p:nvSpPr>
          <p:cNvPr id="4" name="Rectangle 3"/>
          <p:cNvSpPr/>
          <p:nvPr userDrawn="1"/>
        </p:nvSpPr>
        <p:spPr>
          <a:xfrm>
            <a:off x="0" y="0"/>
            <a:ext cx="1721556" cy="6858000"/>
          </a:xfrm>
          <a:prstGeom prst="rect">
            <a:avLst/>
          </a:prstGeom>
          <a:solidFill>
            <a:srgbClr val="002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6" y="-19051"/>
            <a:ext cx="1715039" cy="1691447"/>
          </a:xfrm>
          <a:prstGeom prst="rect">
            <a:avLst/>
          </a:prstGeom>
        </p:spPr>
      </p:pic>
      <p:sp>
        <p:nvSpPr>
          <p:cNvPr id="2" name="Tijdelijke aanduiding voor voettekst 1"/>
          <p:cNvSpPr>
            <a:spLocks noGrp="1"/>
          </p:cNvSpPr>
          <p:nvPr>
            <p:ph type="ftr" sz="quarter" idx="11"/>
          </p:nvPr>
        </p:nvSpPr>
        <p:spPr/>
        <p:txBody>
          <a:bodyPr/>
          <a:lstStyle/>
          <a:p>
            <a:endParaRPr lang="nl-BE"/>
          </a:p>
        </p:txBody>
      </p:sp>
      <p:sp>
        <p:nvSpPr>
          <p:cNvPr id="3" name="Tijdelijke aanduiding voor dianummer 2"/>
          <p:cNvSpPr>
            <a:spLocks noGrp="1"/>
          </p:cNvSpPr>
          <p:nvPr>
            <p:ph type="sldNum" sz="quarter" idx="12"/>
          </p:nvPr>
        </p:nvSpPr>
        <p:spPr/>
        <p:txBody>
          <a:bodyPr/>
          <a:lstStyle/>
          <a:p>
            <a:fld id="{18505D4B-7779-46CA-9F34-AD15D64EF2DF}" type="slidenum">
              <a:rPr lang="nl-BE" smtClean="0"/>
              <a:pPr/>
              <a:t>‹nr.›</a:t>
            </a:fld>
            <a:endParaRPr lang="nl-BE"/>
          </a:p>
        </p:txBody>
      </p:sp>
      <p:sp>
        <p:nvSpPr>
          <p:cNvPr id="8" name="Tijdelijke aanduiding voor datum 5"/>
          <p:cNvSpPr>
            <a:spLocks noGrp="1"/>
          </p:cNvSpPr>
          <p:nvPr>
            <p:ph type="dt" sz="half" idx="2"/>
          </p:nvPr>
        </p:nvSpPr>
        <p:spPr>
          <a:xfrm>
            <a:off x="147320" y="6356350"/>
            <a:ext cx="1447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9945228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rtslide">
    <p:bg>
      <p:bgPr>
        <a:solidFill>
          <a:srgbClr val="E00049"/>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029318" y="4170507"/>
            <a:ext cx="9117366" cy="1594556"/>
          </a:xfrm>
          <a:ln w="76200" cmpd="sng">
            <a:solidFill>
              <a:srgbClr val="002757"/>
            </a:solidFill>
          </a:ln>
        </p:spPr>
        <p:txBody>
          <a:bodyPr lIns="180000" tIns="180000" rIns="180000" bIns="180000" anchor="ctr">
            <a:noAutofit/>
          </a:bodyPr>
          <a:lstStyle>
            <a:lvl1pPr algn="l">
              <a:defRPr sz="4400" b="1">
                <a:solidFill>
                  <a:srgbClr val="FFFFFF"/>
                </a:solidFill>
              </a:defRPr>
            </a:lvl1pPr>
          </a:lstStyle>
          <a:p>
            <a:r>
              <a:rPr lang="nl-NL" dirty="0" smtClean="0"/>
              <a:t>KLIK OM DE STIJL TE BEWERKEN</a:t>
            </a:r>
            <a:endParaRPr lang="nl-BE" dirty="0"/>
          </a:p>
        </p:txBody>
      </p:sp>
      <p:pic>
        <p:nvPicPr>
          <p:cNvPr id="4" name="Afbeelding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814" y="1915202"/>
            <a:ext cx="4767749" cy="1650162"/>
          </a:xfrm>
          <a:prstGeom prst="rect">
            <a:avLst/>
          </a:prstGeom>
        </p:spPr>
      </p:pic>
    </p:spTree>
    <p:extLst>
      <p:ext uri="{BB962C8B-B14F-4D97-AF65-F5344CB8AC3E}">
        <p14:creationId xmlns:p14="http://schemas.microsoft.com/office/powerpoint/2010/main" val="222548080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Optie 1 - Beeld 1">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16056" y="4818952"/>
            <a:ext cx="9117366" cy="1594556"/>
          </a:xfrm>
          <a:ln w="76200" cmpd="sng">
            <a:solidFill>
              <a:schemeClr val="bg1"/>
            </a:solidFill>
          </a:ln>
        </p:spPr>
        <p:txBody>
          <a:bodyPr lIns="180000" tIns="180000" rIns="180000" bIns="180000" anchor="ctr">
            <a:noAutofit/>
          </a:bodyPr>
          <a:lstStyle>
            <a:lvl1pPr algn="l">
              <a:defRPr sz="4400" b="1">
                <a:solidFill>
                  <a:srgbClr val="002757"/>
                </a:solidFill>
              </a:defRPr>
            </a:lvl1pPr>
          </a:lstStyle>
          <a:p>
            <a:r>
              <a:rPr lang="nl-NL" dirty="0" smtClean="0"/>
              <a:t>KLIK OM DE STIJL TE BEWERKEN</a:t>
            </a:r>
            <a:endParaRPr lang="nl-BE" dirty="0"/>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548816" y="-914400"/>
            <a:ext cx="4500000" cy="4500000"/>
          </a:xfrm>
          <a:prstGeom prst="rect">
            <a:avLst/>
          </a:prstGeom>
        </p:spPr>
      </p:pic>
    </p:spTree>
    <p:extLst>
      <p:ext uri="{BB962C8B-B14F-4D97-AF65-F5344CB8AC3E}">
        <p14:creationId xmlns:p14="http://schemas.microsoft.com/office/powerpoint/2010/main" val="316677300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Optie 1 - Beeld 2">
    <p:bg>
      <p:bgPr>
        <a:blipFill dpi="0" rotWithShape="1">
          <a:blip r:embed="rId2" cstate="email">
            <a:alphaModFix amt="60000"/>
            <a:lum/>
            <a:extLst>
              <a:ext uri="{28A0092B-C50C-407E-A947-70E740481C1C}">
                <a14:useLocalDpi xmlns:a14="http://schemas.microsoft.com/office/drawing/2010/main"/>
              </a:ext>
            </a:extLst>
          </a:blip>
          <a:srcRect/>
          <a:stretch>
            <a:fillRect t="-6000" b="-6000"/>
          </a:stretch>
        </a:blipFill>
        <a:effectLst/>
      </p:bgPr>
    </p:bg>
    <p:spTree>
      <p:nvGrpSpPr>
        <p:cNvPr id="1" name=""/>
        <p:cNvGrpSpPr/>
        <p:nvPr/>
      </p:nvGrpSpPr>
      <p:grpSpPr>
        <a:xfrm>
          <a:off x="0" y="0"/>
          <a:ext cx="0" cy="0"/>
          <a:chOff x="0" y="0"/>
          <a:chExt cx="0" cy="0"/>
        </a:xfrm>
      </p:grpSpPr>
      <p:sp>
        <p:nvSpPr>
          <p:cNvPr id="4" name="Titel 1"/>
          <p:cNvSpPr txBox="1">
            <a:spLocks/>
          </p:cNvSpPr>
          <p:nvPr userDrawn="1"/>
        </p:nvSpPr>
        <p:spPr>
          <a:xfrm>
            <a:off x="816056" y="4818952"/>
            <a:ext cx="9117366" cy="1594556"/>
          </a:xfrm>
          <a:prstGeom prst="rect">
            <a:avLst/>
          </a:prstGeom>
          <a:ln w="76200" cmpd="sng">
            <a:solidFill>
              <a:schemeClr val="bg1"/>
            </a:solidFill>
          </a:ln>
        </p:spPr>
        <p:txBody>
          <a:bodyPr vert="horz" lIns="180000" tIns="180000" rIns="180000" bIns="180000" rtlCol="0" anchor="ctr">
            <a:noAutofit/>
          </a:bodyPr>
          <a:lstStyle>
            <a:lvl1pPr algn="l" defTabSz="914400" rtl="0" eaLnBrk="1" latinLnBrk="0" hangingPunct="1">
              <a:lnSpc>
                <a:spcPct val="90000"/>
              </a:lnSpc>
              <a:spcBef>
                <a:spcPct val="0"/>
              </a:spcBef>
              <a:buNone/>
              <a:defRPr sz="4400" b="1" kern="1200">
                <a:solidFill>
                  <a:srgbClr val="002757"/>
                </a:solidFill>
                <a:latin typeface="+mj-lt"/>
                <a:ea typeface="+mj-ea"/>
                <a:cs typeface="+mj-cs"/>
              </a:defRPr>
            </a:lvl1pPr>
          </a:lstStyle>
          <a:p>
            <a:r>
              <a:rPr dirty="0" smtClean="0"/>
              <a:t>KLIK OM DE STIJL TE BEWERKEN</a:t>
            </a:r>
            <a:endParaRPr lang="en-GB" dirty="0"/>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548816" y="-914400"/>
            <a:ext cx="4500000" cy="4500000"/>
          </a:xfrm>
          <a:prstGeom prst="rect">
            <a:avLst/>
          </a:prstGeom>
        </p:spPr>
      </p:pic>
    </p:spTree>
    <p:extLst>
      <p:ext uri="{BB962C8B-B14F-4D97-AF65-F5344CB8AC3E}">
        <p14:creationId xmlns:p14="http://schemas.microsoft.com/office/powerpoint/2010/main" val="411537300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Optie 2 - Rood">
    <p:bg>
      <p:bgPr>
        <a:solidFill>
          <a:srgbClr val="E00049"/>
        </a:solidFill>
        <a:effectLst/>
      </p:bgPr>
    </p:bg>
    <p:spTree>
      <p:nvGrpSpPr>
        <p:cNvPr id="1" name=""/>
        <p:cNvGrpSpPr/>
        <p:nvPr/>
      </p:nvGrpSpPr>
      <p:grpSpPr>
        <a:xfrm>
          <a:off x="0" y="0"/>
          <a:ext cx="0" cy="0"/>
          <a:chOff x="0" y="0"/>
          <a:chExt cx="0" cy="0"/>
        </a:xfrm>
      </p:grpSpPr>
      <p:sp>
        <p:nvSpPr>
          <p:cNvPr id="6" name="Titel 1"/>
          <p:cNvSpPr>
            <a:spLocks noGrp="1" noChangeAspect="1"/>
          </p:cNvSpPr>
          <p:nvPr>
            <p:ph type="ctrTitle"/>
          </p:nvPr>
        </p:nvSpPr>
        <p:spPr>
          <a:xfrm>
            <a:off x="7118133" y="2717065"/>
            <a:ext cx="4741332" cy="2129220"/>
          </a:xfrm>
        </p:spPr>
        <p:txBody>
          <a:bodyPr anchor="t">
            <a:noAutofit/>
          </a:bodyPr>
          <a:lstStyle>
            <a:lvl1pPr algn="r">
              <a:defRPr sz="4800">
                <a:solidFill>
                  <a:srgbClr val="002757"/>
                </a:solidFill>
              </a:defRPr>
            </a:lvl1pPr>
          </a:lstStyle>
          <a:p>
            <a:r>
              <a:rPr lang="nl-NL" smtClean="0"/>
              <a:t>Klik om de stijl te bewerken</a:t>
            </a:r>
            <a:endParaRPr lang="nl-BE" dirty="0"/>
          </a:p>
        </p:txBody>
      </p:sp>
      <p:sp>
        <p:nvSpPr>
          <p:cNvPr id="7" name="Ondertitel 2"/>
          <p:cNvSpPr>
            <a:spLocks noGrp="1" noChangeAspect="1"/>
          </p:cNvSpPr>
          <p:nvPr>
            <p:ph type="subTitle" idx="1"/>
          </p:nvPr>
        </p:nvSpPr>
        <p:spPr>
          <a:xfrm>
            <a:off x="7118133" y="4846283"/>
            <a:ext cx="4741332" cy="1637784"/>
          </a:xfrm>
          <a:noFill/>
        </p:spPr>
        <p:txBody>
          <a:bodyPr anchor="ctr">
            <a:noAutofit/>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71650" y="589985"/>
            <a:ext cx="3387815" cy="1172554"/>
          </a:xfrm>
          <a:prstGeom prst="rect">
            <a:avLst/>
          </a:prstGeom>
        </p:spPr>
      </p:pic>
      <p:pic>
        <p:nvPicPr>
          <p:cNvPr id="2" name="Afbeelding 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1867" y="-1615933"/>
            <a:ext cx="8100000" cy="8100000"/>
          </a:xfrm>
          <a:prstGeom prst="rect">
            <a:avLst/>
          </a:prstGeom>
        </p:spPr>
      </p:pic>
    </p:spTree>
    <p:extLst>
      <p:ext uri="{BB962C8B-B14F-4D97-AF65-F5344CB8AC3E}">
        <p14:creationId xmlns:p14="http://schemas.microsoft.com/office/powerpoint/2010/main" val="395552855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Optie 2 - Wit">
    <p:bg>
      <p:bgPr>
        <a:solidFill>
          <a:srgbClr val="FFFFFF"/>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1867" y="-1615933"/>
            <a:ext cx="8100000" cy="8100000"/>
          </a:xfrm>
          <a:prstGeom prst="rect">
            <a:avLst/>
          </a:prstGeom>
        </p:spPr>
      </p:pic>
      <p:sp>
        <p:nvSpPr>
          <p:cNvPr id="5" name="Rectangle 3"/>
          <p:cNvSpPr/>
          <p:nvPr userDrawn="1"/>
        </p:nvSpPr>
        <p:spPr>
          <a:xfrm>
            <a:off x="0" y="4846284"/>
            <a:ext cx="12192000" cy="1646238"/>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el 1"/>
          <p:cNvSpPr>
            <a:spLocks noGrp="1" noChangeAspect="1"/>
          </p:cNvSpPr>
          <p:nvPr>
            <p:ph type="ctrTitle"/>
          </p:nvPr>
        </p:nvSpPr>
        <p:spPr>
          <a:xfrm>
            <a:off x="7118133" y="2717065"/>
            <a:ext cx="4741332" cy="2129220"/>
          </a:xfrm>
        </p:spPr>
        <p:txBody>
          <a:bodyPr anchor="t">
            <a:noAutofit/>
          </a:bodyPr>
          <a:lstStyle>
            <a:lvl1pPr algn="l">
              <a:defRPr sz="4800">
                <a:solidFill>
                  <a:srgbClr val="002757"/>
                </a:solidFill>
              </a:defRPr>
            </a:lvl1pPr>
          </a:lstStyle>
          <a:p>
            <a:r>
              <a:rPr lang="nl-NL" smtClean="0"/>
              <a:t>Klik om de stijl te bewerken</a:t>
            </a:r>
            <a:endParaRPr lang="nl-BE" dirty="0"/>
          </a:p>
        </p:txBody>
      </p:sp>
      <p:sp>
        <p:nvSpPr>
          <p:cNvPr id="3" name="Ondertitel 2"/>
          <p:cNvSpPr>
            <a:spLocks noGrp="1" noChangeAspect="1"/>
          </p:cNvSpPr>
          <p:nvPr>
            <p:ph type="subTitle" idx="1"/>
          </p:nvPr>
        </p:nvSpPr>
        <p:spPr>
          <a:xfrm>
            <a:off x="7118133" y="4846283"/>
            <a:ext cx="4741332" cy="1637784"/>
          </a:xfrm>
          <a:noFill/>
        </p:spPr>
        <p:txBody>
          <a:bodyPr anchor="ct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dirty="0"/>
          </a:p>
        </p:txBody>
      </p:sp>
      <p:pic>
        <p:nvPicPr>
          <p:cNvPr id="7" name="Afbeelding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85875" y="5183507"/>
            <a:ext cx="2760704" cy="955505"/>
          </a:xfrm>
          <a:prstGeom prst="rect">
            <a:avLst/>
          </a:prstGeom>
        </p:spPr>
      </p:pic>
    </p:spTree>
    <p:extLst>
      <p:ext uri="{BB962C8B-B14F-4D97-AF65-F5344CB8AC3E}">
        <p14:creationId xmlns:p14="http://schemas.microsoft.com/office/powerpoint/2010/main" val="98722696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asisslide met titel - Optie 1">
    <p:spTree>
      <p:nvGrpSpPr>
        <p:cNvPr id="1" name=""/>
        <p:cNvGrpSpPr/>
        <p:nvPr/>
      </p:nvGrpSpPr>
      <p:grpSpPr>
        <a:xfrm>
          <a:off x="0" y="0"/>
          <a:ext cx="0" cy="0"/>
          <a:chOff x="0" y="0"/>
          <a:chExt cx="0" cy="0"/>
        </a:xfrm>
      </p:grpSpPr>
      <p:sp>
        <p:nvSpPr>
          <p:cNvPr id="2" name="Titel 1"/>
          <p:cNvSpPr>
            <a:spLocks noGrp="1"/>
          </p:cNvSpPr>
          <p:nvPr>
            <p:ph type="title"/>
          </p:nvPr>
        </p:nvSpPr>
        <p:spPr>
          <a:xfrm>
            <a:off x="1876778" y="365125"/>
            <a:ext cx="9948332" cy="1281113"/>
          </a:xfrm>
        </p:spPr>
        <p:txBody>
          <a:bodyPr>
            <a:noAutofit/>
          </a:bodyPr>
          <a:lstStyle/>
          <a:p>
            <a:r>
              <a:rPr lang="nl-NL" smtClean="0"/>
              <a:t>Klik om de stijl te bewerken</a:t>
            </a:r>
            <a:endParaRPr lang="nl-BE" dirty="0"/>
          </a:p>
        </p:txBody>
      </p:sp>
      <p:sp>
        <p:nvSpPr>
          <p:cNvPr id="3" name="Tijdelijke aanduiding voor inhoud 2"/>
          <p:cNvSpPr>
            <a:spLocks noGrp="1"/>
          </p:cNvSpPr>
          <p:nvPr>
            <p:ph idx="1" hasCustomPrompt="1"/>
          </p:nvPr>
        </p:nvSpPr>
        <p:spPr>
          <a:xfrm>
            <a:off x="1876777" y="1825624"/>
            <a:ext cx="9948333" cy="4750153"/>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9" name="Afbeelding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0418" y="-600957"/>
            <a:ext cx="2247195" cy="2247195"/>
          </a:xfrm>
          <a:prstGeom prst="rect">
            <a:avLst/>
          </a:prstGeom>
        </p:spPr>
      </p:pic>
    </p:spTree>
    <p:extLst>
      <p:ext uri="{BB962C8B-B14F-4D97-AF65-F5344CB8AC3E}">
        <p14:creationId xmlns:p14="http://schemas.microsoft.com/office/powerpoint/2010/main" val="138686303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asisslide met titel - Optie 2">
    <p:spTree>
      <p:nvGrpSpPr>
        <p:cNvPr id="1" name=""/>
        <p:cNvGrpSpPr/>
        <p:nvPr/>
      </p:nvGrpSpPr>
      <p:grpSpPr>
        <a:xfrm>
          <a:off x="0" y="0"/>
          <a:ext cx="0" cy="0"/>
          <a:chOff x="0" y="0"/>
          <a:chExt cx="0" cy="0"/>
        </a:xfrm>
      </p:grpSpPr>
      <p:sp>
        <p:nvSpPr>
          <p:cNvPr id="4" name="Rectangle 3"/>
          <p:cNvSpPr/>
          <p:nvPr userDrawn="1"/>
        </p:nvSpPr>
        <p:spPr>
          <a:xfrm>
            <a:off x="0" y="0"/>
            <a:ext cx="12192000" cy="1646238"/>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el 1"/>
          <p:cNvSpPr>
            <a:spLocks noGrp="1"/>
          </p:cNvSpPr>
          <p:nvPr>
            <p:ph type="title"/>
          </p:nvPr>
        </p:nvSpPr>
        <p:spPr>
          <a:xfrm>
            <a:off x="1876778" y="365125"/>
            <a:ext cx="9948332" cy="1281113"/>
          </a:xfrm>
        </p:spPr>
        <p:txBody>
          <a:bodyPr/>
          <a:lstStyle>
            <a:lvl1pPr algn="r">
              <a:defRPr>
                <a:solidFill>
                  <a:schemeClr val="bg1"/>
                </a:solidFill>
              </a:defRPr>
            </a:lvl1pPr>
          </a:lstStyle>
          <a:p>
            <a:r>
              <a:rPr lang="nl-NL" smtClean="0"/>
              <a:t>Klik om de stijl te bewerken</a:t>
            </a:r>
            <a:endParaRPr lang="nl-BE" dirty="0"/>
          </a:p>
        </p:txBody>
      </p:sp>
      <p:sp>
        <p:nvSpPr>
          <p:cNvPr id="3" name="Tijdelijke aanduiding voor inhoud 2"/>
          <p:cNvSpPr>
            <a:spLocks noGrp="1"/>
          </p:cNvSpPr>
          <p:nvPr>
            <p:ph idx="1" hasCustomPrompt="1"/>
          </p:nvPr>
        </p:nvSpPr>
        <p:spPr>
          <a:xfrm>
            <a:off x="1876777" y="1825625"/>
            <a:ext cx="9948333" cy="4242154"/>
          </a:xfrm>
        </p:spPr>
        <p:txBody>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6" name="Afbeelding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3701" y="365125"/>
            <a:ext cx="2628281" cy="909672"/>
          </a:xfrm>
          <a:prstGeom prst="rect">
            <a:avLst/>
          </a:prstGeom>
        </p:spPr>
      </p:pic>
    </p:spTree>
    <p:extLst>
      <p:ext uri="{BB962C8B-B14F-4D97-AF65-F5344CB8AC3E}">
        <p14:creationId xmlns:p14="http://schemas.microsoft.com/office/powerpoint/2010/main" val="8429009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asisslide met titel - Optie 3">
    <p:spTree>
      <p:nvGrpSpPr>
        <p:cNvPr id="1" name=""/>
        <p:cNvGrpSpPr/>
        <p:nvPr/>
      </p:nvGrpSpPr>
      <p:grpSpPr>
        <a:xfrm>
          <a:off x="0" y="0"/>
          <a:ext cx="0" cy="0"/>
          <a:chOff x="0" y="0"/>
          <a:chExt cx="0" cy="0"/>
        </a:xfrm>
      </p:grpSpPr>
      <p:sp>
        <p:nvSpPr>
          <p:cNvPr id="2" name="Titel 1"/>
          <p:cNvSpPr>
            <a:spLocks noGrp="1"/>
          </p:cNvSpPr>
          <p:nvPr>
            <p:ph type="title"/>
          </p:nvPr>
        </p:nvSpPr>
        <p:spPr>
          <a:xfrm>
            <a:off x="1876778" y="365125"/>
            <a:ext cx="9948332" cy="1281113"/>
          </a:xfrm>
        </p:spPr>
        <p:txBody>
          <a:bodyPr>
            <a:noAutofit/>
          </a:bodyPr>
          <a:lstStyle/>
          <a:p>
            <a:r>
              <a:rPr lang="nl-NL" smtClean="0"/>
              <a:t>Klik om de stijl te bewerken</a:t>
            </a:r>
            <a:endParaRPr lang="nl-BE" dirty="0"/>
          </a:p>
        </p:txBody>
      </p:sp>
      <p:sp>
        <p:nvSpPr>
          <p:cNvPr id="3" name="Tijdelijke aanduiding voor inhoud 2"/>
          <p:cNvSpPr>
            <a:spLocks noGrp="1"/>
          </p:cNvSpPr>
          <p:nvPr>
            <p:ph idx="1"/>
          </p:nvPr>
        </p:nvSpPr>
        <p:spPr>
          <a:xfrm>
            <a:off x="1876777" y="1825625"/>
            <a:ext cx="9948333" cy="4242154"/>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7" name="Afbeelding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Tree>
    <p:extLst>
      <p:ext uri="{BB962C8B-B14F-4D97-AF65-F5344CB8AC3E}">
        <p14:creationId xmlns:p14="http://schemas.microsoft.com/office/powerpoint/2010/main" val="349011699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sslide_ZonderTitel">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76777" y="268111"/>
            <a:ext cx="9948333" cy="5799668"/>
          </a:xfrm>
        </p:spPr>
        <p:txBody>
          <a:bodyPr wrap="none">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5" name="Afbeelding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Tree>
    <p:extLst>
      <p:ext uri="{BB962C8B-B14F-4D97-AF65-F5344CB8AC3E}">
        <p14:creationId xmlns:p14="http://schemas.microsoft.com/office/powerpoint/2010/main" val="67475476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sisslide met 2 kolommen">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62667" y="268111"/>
            <a:ext cx="4247621"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Tijdelijke aanduiding voor inhoud 2"/>
          <p:cNvSpPr>
            <a:spLocks noGrp="1"/>
          </p:cNvSpPr>
          <p:nvPr>
            <p:ph idx="10" hasCustomPrompt="1"/>
          </p:nvPr>
        </p:nvSpPr>
        <p:spPr>
          <a:xfrm>
            <a:off x="6347179" y="265289"/>
            <a:ext cx="5421488"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Tree>
    <p:extLst>
      <p:ext uri="{BB962C8B-B14F-4D97-AF65-F5344CB8AC3E}">
        <p14:creationId xmlns:p14="http://schemas.microsoft.com/office/powerpoint/2010/main" val="200634616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sisslide met 1 kolom + beeld">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1862667" y="268111"/>
            <a:ext cx="4247621" cy="5799668"/>
          </a:xfrm>
        </p:spPr>
        <p:txBody>
          <a:bodyPr>
            <a:noAutofit/>
          </a:bodyPr>
          <a:lstStyle>
            <a:lvl1pPr marL="352425" indent="-352425">
              <a:buClr>
                <a:srgbClr val="E00049"/>
              </a:buClr>
              <a:buFont typeface="Arial" panose="020B0604020202020204" pitchFamily="34" charset="0"/>
              <a:buChar char="•"/>
              <a:defRPr>
                <a:solidFill>
                  <a:srgbClr val="002757"/>
                </a:solidFill>
              </a:defRPr>
            </a:lvl1pPr>
            <a:lvl2pPr marL="800100" indent="-342900">
              <a:buClr>
                <a:srgbClr val="002757"/>
              </a:buClr>
              <a:buFont typeface="Wingdings" charset="2"/>
              <a:buChar char="§"/>
              <a:defRPr>
                <a:solidFill>
                  <a:srgbClr val="002757"/>
                </a:solidFill>
              </a:defRPr>
            </a:lvl2pPr>
            <a:lvl3pPr>
              <a:defRPr>
                <a:solidFill>
                  <a:srgbClr val="002757"/>
                </a:solidFill>
              </a:defRPr>
            </a:lvl3pPr>
            <a:lvl4pPr>
              <a:defRPr>
                <a:solidFill>
                  <a:srgbClr val="002757"/>
                </a:solidFill>
              </a:defRPr>
            </a:lvl4pPr>
            <a:lvl5pPr>
              <a:defRPr>
                <a:solidFill>
                  <a:srgbClr val="002757"/>
                </a:solidFill>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Rectangle 3"/>
          <p:cNvSpPr/>
          <p:nvPr userDrawn="1"/>
        </p:nvSpPr>
        <p:spPr>
          <a:xfrm>
            <a:off x="0" y="0"/>
            <a:ext cx="1721556" cy="6858000"/>
          </a:xfrm>
          <a:prstGeom prst="rect">
            <a:avLst/>
          </a:prstGeom>
          <a:solidFill>
            <a:srgbClr val="E00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6" name="Picture Placeholder 5"/>
          <p:cNvSpPr>
            <a:spLocks noGrp="1"/>
          </p:cNvSpPr>
          <p:nvPr>
            <p:ph type="pic" sz="quarter" idx="10"/>
          </p:nvPr>
        </p:nvSpPr>
        <p:spPr>
          <a:xfrm>
            <a:off x="6378575" y="0"/>
            <a:ext cx="5813425" cy="6858000"/>
          </a:xfrm>
        </p:spPr>
        <p:txBody>
          <a:bodyPr>
            <a:noAutofit/>
          </a:bodyPr>
          <a:lstStyle/>
          <a:p>
            <a:r>
              <a:rPr lang="nl-NL" smtClean="0"/>
              <a:t>Klik op het pictogram als u een afbeelding wilt toevoegen</a:t>
            </a:r>
            <a:endParaRPr lang="en-US" dirty="0"/>
          </a:p>
        </p:txBody>
      </p:sp>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262" y="6147113"/>
            <a:ext cx="1589034" cy="549979"/>
          </a:xfrm>
          <a:prstGeom prst="rect">
            <a:avLst/>
          </a:prstGeom>
        </p:spPr>
      </p:pic>
    </p:spTree>
    <p:extLst>
      <p:ext uri="{BB962C8B-B14F-4D97-AF65-F5344CB8AC3E}">
        <p14:creationId xmlns:p14="http://schemas.microsoft.com/office/powerpoint/2010/main" val="399733778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sis slide beeld + logo rood">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905000" y="0"/>
            <a:ext cx="10287000" cy="6858000"/>
          </a:xfrm>
        </p:spPr>
        <p:txBody>
          <a:bodyPr>
            <a:noAutofit/>
          </a:bodyPr>
          <a:lstStyle/>
          <a:p>
            <a:r>
              <a:rPr lang="nl-NL" smtClean="0"/>
              <a:t>Klik op het pictogram als u een afbeelding wilt toevoegen</a:t>
            </a:r>
            <a:endParaRPr lang="en-US"/>
          </a:p>
        </p:txBody>
      </p:sp>
      <p:pic>
        <p:nvPicPr>
          <p:cNvPr id="6" name="Afbeelding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6364" y="-440535"/>
            <a:ext cx="2160000" cy="2160000"/>
          </a:xfrm>
          <a:prstGeom prst="rect">
            <a:avLst/>
          </a:prstGeom>
        </p:spPr>
      </p:pic>
    </p:spTree>
    <p:extLst>
      <p:ext uri="{BB962C8B-B14F-4D97-AF65-F5344CB8AC3E}">
        <p14:creationId xmlns:p14="http://schemas.microsoft.com/office/powerpoint/2010/main" val="385178454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sis slide beeld + logo blauw">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905000" y="0"/>
            <a:ext cx="10287000" cy="6858000"/>
          </a:xfrm>
        </p:spPr>
        <p:txBody>
          <a:bodyPr>
            <a:noAutofit/>
          </a:bodyPr>
          <a:lstStyle/>
          <a:p>
            <a:r>
              <a:rPr lang="nl-NL" smtClean="0"/>
              <a:t>Klik op het pictogram als u een afbeelding wilt toevoegen</a:t>
            </a:r>
            <a:endParaRPr lang="en-US"/>
          </a:p>
        </p:txBody>
      </p:sp>
      <p:sp>
        <p:nvSpPr>
          <p:cNvPr id="4" name="Rectangle 3"/>
          <p:cNvSpPr/>
          <p:nvPr userDrawn="1"/>
        </p:nvSpPr>
        <p:spPr>
          <a:xfrm>
            <a:off x="0" y="0"/>
            <a:ext cx="1721556" cy="6858000"/>
          </a:xfrm>
          <a:prstGeom prst="rect">
            <a:avLst/>
          </a:prstGeom>
          <a:solidFill>
            <a:srgbClr val="002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7" name="Afbeelding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486" y="-487603"/>
            <a:ext cx="2160000" cy="2160000"/>
          </a:xfrm>
          <a:prstGeom prst="rect">
            <a:avLst/>
          </a:prstGeom>
        </p:spPr>
      </p:pic>
    </p:spTree>
    <p:extLst>
      <p:ext uri="{BB962C8B-B14F-4D97-AF65-F5344CB8AC3E}">
        <p14:creationId xmlns:p14="http://schemas.microsoft.com/office/powerpoint/2010/main" val="31101524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nl-NL" dirty="0" smtClean="0"/>
              <a:t>KLIK OM DE STIJL TE BEWERKEN</a:t>
            </a:r>
            <a:endParaRPr lang="nl-BE" dirty="0"/>
          </a:p>
        </p:txBody>
      </p:sp>
      <p:sp>
        <p:nvSpPr>
          <p:cNvPr id="3" name="Tijdelijke aanduiding voor tekst 2"/>
          <p:cNvSpPr>
            <a:spLocks noGrp="1"/>
          </p:cNvSpPr>
          <p:nvPr>
            <p:ph type="body" idx="1"/>
          </p:nvPr>
        </p:nvSpPr>
        <p:spPr>
          <a:xfrm>
            <a:off x="838200" y="1825624"/>
            <a:ext cx="10515600" cy="4750153"/>
          </a:xfrm>
          <a:prstGeom prst="rect">
            <a:avLst/>
          </a:prstGeom>
        </p:spPr>
        <p:txBody>
          <a:bodyPr vert="horz" lIns="91440" tIns="45720" rIns="91440" bIns="45720" rtlCol="0">
            <a:no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voettekst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5" name="Tijdelijke aanduiding voor dianumm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05D4B-7779-46CA-9F34-AD15D64EF2DF}" type="slidenum">
              <a:rPr lang="nl-BE" smtClean="0"/>
              <a:pPr/>
              <a:t>‹nr.›</a:t>
            </a:fld>
            <a:endParaRPr lang="nl-BE"/>
          </a:p>
        </p:txBody>
      </p:sp>
      <p:sp>
        <p:nvSpPr>
          <p:cNvPr id="6" name="Tijdelijke aanduiding voor datum 5"/>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B5ED2-FF39-4ED4-92A1-AAAD9EFD88D0}" type="datetimeFigureOut">
              <a:rPr lang="nl-BE" smtClean="0"/>
              <a:pPr/>
              <a:t>24/09/2018</a:t>
            </a:fld>
            <a:endParaRPr lang="nl-BE"/>
          </a:p>
        </p:txBody>
      </p:sp>
    </p:spTree>
    <p:extLst>
      <p:ext uri="{BB962C8B-B14F-4D97-AF65-F5344CB8AC3E}">
        <p14:creationId xmlns:p14="http://schemas.microsoft.com/office/powerpoint/2010/main" val="2189289548"/>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7" r:id="rId3"/>
    <p:sldLayoutId id="2147483675" r:id="rId4"/>
    <p:sldLayoutId id="2147483666" r:id="rId5"/>
    <p:sldLayoutId id="2147483650" r:id="rId6"/>
    <p:sldLayoutId id="2147483672" r:id="rId7"/>
    <p:sldLayoutId id="2147483660" r:id="rId8"/>
    <p:sldLayoutId id="2147483661" r:id="rId9"/>
    <p:sldLayoutId id="2147483662" r:id="rId10"/>
    <p:sldLayoutId id="2147483663" r:id="rId11"/>
    <p:sldLayoutId id="2147483664" r:id="rId12"/>
    <p:sldLayoutId id="2147483667"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800" kern="1200">
          <a:solidFill>
            <a:srgbClr val="00275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nl-NL" dirty="0" smtClean="0"/>
              <a:t>KLIK OM DE STIJL TE BEWERKEN</a:t>
            </a:r>
            <a:endParaRPr lang="nl-BE" dirty="0"/>
          </a:p>
        </p:txBody>
      </p:sp>
      <p:sp>
        <p:nvSpPr>
          <p:cNvPr id="3" name="Tijdelijke aanduiding voor tekst 2"/>
          <p:cNvSpPr>
            <a:spLocks noGrp="1"/>
          </p:cNvSpPr>
          <p:nvPr>
            <p:ph type="body" idx="1"/>
          </p:nvPr>
        </p:nvSpPr>
        <p:spPr>
          <a:xfrm>
            <a:off x="838200" y="1825624"/>
            <a:ext cx="10515600" cy="4750153"/>
          </a:xfrm>
          <a:prstGeom prst="rect">
            <a:avLst/>
          </a:prstGeom>
        </p:spPr>
        <p:txBody>
          <a:bodyPr vert="horz" lIns="91440" tIns="45720" rIns="91440" bIns="45720" rtlCol="0">
            <a:no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1247911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800" kern="1200">
          <a:solidFill>
            <a:srgbClr val="00275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mailto:Joke.Lemiengre@ucll.be"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KHLim_MM_eindslid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kstvak 1"/>
          <p:cNvSpPr txBox="1"/>
          <p:nvPr/>
        </p:nvSpPr>
        <p:spPr>
          <a:xfrm>
            <a:off x="746449" y="5449078"/>
            <a:ext cx="10748865" cy="1661993"/>
          </a:xfrm>
          <a:prstGeom prst="rect">
            <a:avLst/>
          </a:prstGeom>
          <a:noFill/>
        </p:spPr>
        <p:txBody>
          <a:bodyPr wrap="square" rtlCol="0">
            <a:spAutoFit/>
          </a:bodyPr>
          <a:lstStyle/>
          <a:p>
            <a:r>
              <a:rPr lang="nl-BE" sz="2800" dirty="0" smtClean="0">
                <a:solidFill>
                  <a:schemeClr val="bg1"/>
                </a:solidFill>
              </a:rPr>
              <a:t>Dr. Joke Lemiengre</a:t>
            </a:r>
          </a:p>
          <a:p>
            <a:endParaRPr lang="nl-BE" sz="2800" dirty="0">
              <a:solidFill>
                <a:schemeClr val="bg1"/>
              </a:solidFill>
            </a:endParaRPr>
          </a:p>
          <a:p>
            <a:r>
              <a:rPr lang="nl-BE" sz="2800" dirty="0" smtClean="0">
                <a:solidFill>
                  <a:schemeClr val="bg1"/>
                </a:solidFill>
              </a:rPr>
              <a:t>EPICC meetings Malta, </a:t>
            </a:r>
            <a:r>
              <a:rPr lang="nl-BE" sz="2800" dirty="0" smtClean="0">
                <a:solidFill>
                  <a:schemeClr val="bg1"/>
                </a:solidFill>
              </a:rPr>
              <a:t>Reflections </a:t>
            </a:r>
            <a:r>
              <a:rPr lang="nl-BE" sz="2800" dirty="0" err="1" smtClean="0">
                <a:solidFill>
                  <a:schemeClr val="bg1"/>
                </a:solidFill>
              </a:rPr>
              <a:t>from</a:t>
            </a:r>
            <a:r>
              <a:rPr lang="nl-BE" sz="2800" dirty="0" smtClean="0">
                <a:solidFill>
                  <a:schemeClr val="bg1"/>
                </a:solidFill>
              </a:rPr>
              <a:t> Belgium</a:t>
            </a:r>
          </a:p>
          <a:p>
            <a:endParaRPr lang="nl-BE" dirty="0"/>
          </a:p>
        </p:txBody>
      </p:sp>
    </p:spTree>
    <p:extLst>
      <p:ext uri="{BB962C8B-B14F-4D97-AF65-F5344CB8AC3E}">
        <p14:creationId xmlns:p14="http://schemas.microsoft.com/office/powerpoint/2010/main" val="4490707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2205568" y="155845"/>
            <a:ext cx="9948332" cy="1281113"/>
          </a:xfrm>
        </p:spPr>
        <p:txBody>
          <a:bodyPr/>
          <a:lstStyle/>
          <a:p>
            <a:r>
              <a:rPr lang="nl-BE" dirty="0" smtClean="0">
                <a:solidFill>
                  <a:srgbClr val="E00049"/>
                </a:solidFill>
              </a:rPr>
              <a:t>Facts</a:t>
            </a:r>
            <a:r>
              <a:rPr dirty="0" smtClean="0"/>
              <a:t> </a:t>
            </a:r>
            <a:r>
              <a:rPr lang="nl-BE" dirty="0" smtClean="0"/>
              <a:t>and</a:t>
            </a:r>
            <a:r>
              <a:rPr dirty="0" smtClean="0"/>
              <a:t> </a:t>
            </a:r>
            <a:r>
              <a:rPr lang="nl-BE" dirty="0" smtClean="0">
                <a:solidFill>
                  <a:srgbClr val="E12148"/>
                </a:solidFill>
              </a:rPr>
              <a:t>Figures</a:t>
            </a:r>
            <a:r>
              <a:rPr dirty="0" smtClean="0"/>
              <a:t> </a:t>
            </a:r>
            <a:r>
              <a:rPr lang="nl-BE" dirty="0" err="1" smtClean="0">
                <a:solidFill>
                  <a:srgbClr val="E12148"/>
                </a:solidFill>
              </a:rPr>
              <a:t>about</a:t>
            </a:r>
            <a:r>
              <a:rPr lang="nl-BE" dirty="0" smtClean="0">
                <a:solidFill>
                  <a:srgbClr val="E12148"/>
                </a:solidFill>
              </a:rPr>
              <a:t> Ba Nursing</a:t>
            </a:r>
            <a:endParaRPr lang="en-GB" dirty="0">
              <a:solidFill>
                <a:srgbClr val="E12148"/>
              </a:solidFill>
            </a:endParaRPr>
          </a:p>
        </p:txBody>
      </p:sp>
      <p:sp>
        <p:nvSpPr>
          <p:cNvPr id="5" name="Rechthoek 4"/>
          <p:cNvSpPr/>
          <p:nvPr/>
        </p:nvSpPr>
        <p:spPr>
          <a:xfrm>
            <a:off x="0" y="1766887"/>
            <a:ext cx="12192000" cy="5133975"/>
          </a:xfrm>
          <a:prstGeom prst="rect">
            <a:avLst/>
          </a:prstGeom>
          <a:solidFill>
            <a:srgbClr val="E00049"/>
          </a:solidFill>
          <a:ln>
            <a:solidFill>
              <a:srgbClr val="E00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ijdelijke aanduiding voor inhoud 2"/>
          <p:cNvSpPr txBox="1">
            <a:spLocks/>
          </p:cNvSpPr>
          <p:nvPr/>
        </p:nvSpPr>
        <p:spPr>
          <a:xfrm>
            <a:off x="2205568" y="2383153"/>
            <a:ext cx="11025011" cy="3634741"/>
          </a:xfrm>
          <a:prstGeom prst="rect">
            <a:avLst/>
          </a:prstGeom>
        </p:spPr>
        <p:txBody>
          <a:bodyPr vert="horz" lIns="91440" tIns="45720" rIns="91440" bIns="45720" rtlCol="0">
            <a:noAutofit/>
          </a:bodyPr>
          <a:lstStyle>
            <a:lvl1pPr marL="352425" indent="-352425" algn="l" defTabSz="914400" rtl="0" eaLnBrk="1" latinLnBrk="0" hangingPunct="1">
              <a:lnSpc>
                <a:spcPct val="90000"/>
              </a:lnSpc>
              <a:spcBef>
                <a:spcPts val="1000"/>
              </a:spcBef>
              <a:buClr>
                <a:srgbClr val="E00049"/>
              </a:buClr>
              <a:buFont typeface="Arial" panose="020B0604020202020204" pitchFamily="34" charset="0"/>
              <a:buChar char="•"/>
              <a:defRPr sz="2800" kern="1200">
                <a:solidFill>
                  <a:srgbClr val="002757"/>
                </a:solidFill>
                <a:latin typeface="+mn-lt"/>
                <a:ea typeface="+mn-ea"/>
                <a:cs typeface="+mn-cs"/>
              </a:defRPr>
            </a:lvl1pPr>
            <a:lvl2pPr marL="800100" indent="-342900" algn="l" defTabSz="914400" rtl="0" eaLnBrk="1" latinLnBrk="0" hangingPunct="1">
              <a:lnSpc>
                <a:spcPct val="90000"/>
              </a:lnSpc>
              <a:spcBef>
                <a:spcPts val="500"/>
              </a:spcBef>
              <a:buClr>
                <a:srgbClr val="002757"/>
              </a:buClr>
              <a:buFont typeface="Wingdings" charset="2"/>
              <a:buChar char="§"/>
              <a:defRPr sz="2400" kern="1200">
                <a:solidFill>
                  <a:srgbClr val="002757"/>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757"/>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757"/>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757"/>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cap="small" dirty="0" smtClean="0">
                <a:solidFill>
                  <a:schemeClr val="bg1"/>
                </a:solidFill>
              </a:rPr>
              <a:t>1410</a:t>
            </a:r>
            <a:r>
              <a:rPr lang="en-US" dirty="0" smtClean="0"/>
              <a:t> </a:t>
            </a:r>
            <a:r>
              <a:rPr lang="en-US" sz="4000" cap="small" dirty="0" smtClean="0"/>
              <a:t>students</a:t>
            </a:r>
          </a:p>
          <a:p>
            <a:pPr marL="0" indent="0">
              <a:buFont typeface="Arial" panose="020B0604020202020204" pitchFamily="34" charset="0"/>
              <a:buNone/>
            </a:pPr>
            <a:r>
              <a:rPr lang="en-US" sz="4000" cap="small" dirty="0" smtClean="0">
                <a:solidFill>
                  <a:schemeClr val="bg1"/>
                </a:solidFill>
              </a:rPr>
              <a:t>80% </a:t>
            </a:r>
            <a:r>
              <a:rPr lang="en-US" sz="4000" cap="small" dirty="0" smtClean="0"/>
              <a:t>female</a:t>
            </a:r>
            <a:r>
              <a:rPr lang="en-US" dirty="0" smtClean="0"/>
              <a:t> </a:t>
            </a:r>
            <a:r>
              <a:rPr lang="en-US" sz="4000" cap="small" dirty="0" smtClean="0"/>
              <a:t>students</a:t>
            </a:r>
          </a:p>
          <a:p>
            <a:pPr marL="0" indent="0">
              <a:buFont typeface="Arial" panose="020B0604020202020204" pitchFamily="34" charset="0"/>
              <a:buNone/>
            </a:pPr>
            <a:r>
              <a:rPr lang="en-US" sz="4000" cap="small" dirty="0" smtClean="0">
                <a:solidFill>
                  <a:schemeClr val="bg1"/>
                </a:solidFill>
              </a:rPr>
              <a:t>64 FTE </a:t>
            </a:r>
            <a:r>
              <a:rPr lang="en-US" sz="4000" cap="small" dirty="0" smtClean="0"/>
              <a:t>employees </a:t>
            </a:r>
          </a:p>
          <a:p>
            <a:pPr marL="0" indent="0">
              <a:buFont typeface="Arial" panose="020B0604020202020204" pitchFamily="34" charset="0"/>
              <a:buNone/>
            </a:pPr>
            <a:r>
              <a:rPr lang="en-US" sz="4000" cap="small" dirty="0" smtClean="0">
                <a:solidFill>
                  <a:schemeClr val="bg1"/>
                </a:solidFill>
              </a:rPr>
              <a:t>2</a:t>
            </a:r>
            <a:r>
              <a:rPr lang="en-US" dirty="0" smtClean="0"/>
              <a:t> </a:t>
            </a:r>
            <a:r>
              <a:rPr lang="en-US" sz="4000" cap="small" dirty="0" smtClean="0"/>
              <a:t>campuses in Leuven and Limburg</a:t>
            </a:r>
          </a:p>
        </p:txBody>
      </p:sp>
    </p:spTree>
    <p:extLst>
      <p:ext uri="{BB962C8B-B14F-4D97-AF65-F5344CB8AC3E}">
        <p14:creationId xmlns:p14="http://schemas.microsoft.com/office/powerpoint/2010/main" val="3188209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2205568" y="155845"/>
            <a:ext cx="9948332" cy="1281113"/>
          </a:xfrm>
        </p:spPr>
        <p:txBody>
          <a:bodyPr/>
          <a:lstStyle/>
          <a:p>
            <a:r>
              <a:rPr lang="nl-BE" dirty="0" smtClean="0"/>
              <a:t>UCLL, nursing on 2 </a:t>
            </a:r>
            <a:r>
              <a:rPr lang="nl-BE" dirty="0" err="1" smtClean="0"/>
              <a:t>campuses</a:t>
            </a:r>
            <a:endParaRPr lang="en-GB" dirty="0">
              <a:solidFill>
                <a:srgbClr val="E00049"/>
              </a:solidFill>
            </a:endParaRPr>
          </a:p>
        </p:txBody>
      </p:sp>
      <p:pic>
        <p:nvPicPr>
          <p:cNvPr id="8" name="Afbeelding 7"/>
          <p:cNvPicPr/>
          <p:nvPr/>
        </p:nvPicPr>
        <p:blipFill>
          <a:blip r:embed="rId2"/>
          <a:stretch>
            <a:fillRect/>
          </a:stretch>
        </p:blipFill>
        <p:spPr>
          <a:xfrm>
            <a:off x="-203942" y="1609168"/>
            <a:ext cx="12357842" cy="4571643"/>
          </a:xfrm>
          <a:prstGeom prst="rect">
            <a:avLst/>
          </a:prstGeom>
        </p:spPr>
      </p:pic>
      <p:sp>
        <p:nvSpPr>
          <p:cNvPr id="2" name="Tijdelijke aanduiding voor inhoud 1"/>
          <p:cNvSpPr>
            <a:spLocks noGrp="1"/>
          </p:cNvSpPr>
          <p:nvPr>
            <p:ph idx="1"/>
          </p:nvPr>
        </p:nvSpPr>
        <p:spPr/>
        <p:txBody>
          <a:bodyPr/>
          <a:lstStyle/>
          <a:p>
            <a:endParaRPr lang="nl-BE" dirty="0"/>
          </a:p>
        </p:txBody>
      </p:sp>
      <p:sp>
        <p:nvSpPr>
          <p:cNvPr id="3" name="Afgeronde rechthoek 2"/>
          <p:cNvSpPr/>
          <p:nvPr/>
        </p:nvSpPr>
        <p:spPr>
          <a:xfrm>
            <a:off x="0" y="3848100"/>
            <a:ext cx="2205568" cy="323850"/>
          </a:xfrm>
          <a:prstGeom prst="roundRect">
            <a:avLst/>
          </a:prstGeom>
          <a:solidFill>
            <a:srgbClr val="EE1B52">
              <a:alpha val="0"/>
            </a:srgbClr>
          </a:solidFill>
          <a:ln w="57150">
            <a:solidFill>
              <a:srgbClr val="E121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Afgeronde rechthoek 6"/>
          <p:cNvSpPr/>
          <p:nvPr/>
        </p:nvSpPr>
        <p:spPr>
          <a:xfrm>
            <a:off x="9410700" y="3571139"/>
            <a:ext cx="2205568" cy="323850"/>
          </a:xfrm>
          <a:prstGeom prst="roundRect">
            <a:avLst/>
          </a:prstGeom>
          <a:solidFill>
            <a:srgbClr val="EE1B52">
              <a:alpha val="0"/>
            </a:srgbClr>
          </a:solidFill>
          <a:ln w="57150">
            <a:solidFill>
              <a:srgbClr val="E121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Pijl-omlaag 3"/>
          <p:cNvSpPr/>
          <p:nvPr/>
        </p:nvSpPr>
        <p:spPr>
          <a:xfrm>
            <a:off x="178505" y="2476500"/>
            <a:ext cx="759884" cy="1256564"/>
          </a:xfrm>
          <a:prstGeom prst="downArrow">
            <a:avLst/>
          </a:prstGeom>
          <a:solidFill>
            <a:srgbClr val="E000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ijl-omlaag 8"/>
          <p:cNvSpPr/>
          <p:nvPr/>
        </p:nvSpPr>
        <p:spPr>
          <a:xfrm>
            <a:off x="11065226" y="2228470"/>
            <a:ext cx="759884" cy="1256564"/>
          </a:xfrm>
          <a:prstGeom prst="downArrow">
            <a:avLst/>
          </a:prstGeom>
          <a:solidFill>
            <a:srgbClr val="E000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71130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el 1"/>
          <p:cNvSpPr>
            <a:spLocks noGrp="1"/>
          </p:cNvSpPr>
          <p:nvPr>
            <p:ph type="title"/>
          </p:nvPr>
        </p:nvSpPr>
        <p:spPr>
          <a:xfrm>
            <a:off x="2030643" y="235583"/>
            <a:ext cx="9948332" cy="1281113"/>
          </a:xfrm>
        </p:spPr>
        <p:txBody>
          <a:bodyPr/>
          <a:lstStyle/>
          <a:p>
            <a:r>
              <a:rPr lang="en-US" dirty="0" smtClean="0">
                <a:solidFill>
                  <a:srgbClr val="003469"/>
                </a:solidFill>
              </a:rPr>
              <a:t>Program 240 ECTS</a:t>
            </a:r>
            <a:endParaRPr lang="en-US" dirty="0">
              <a:solidFill>
                <a:srgbClr val="003469"/>
              </a:solidFill>
            </a:endParaRPr>
          </a:p>
        </p:txBody>
      </p:sp>
      <p:sp>
        <p:nvSpPr>
          <p:cNvPr id="3" name="Tijdelijke aanduiding voor inhoud 2"/>
          <p:cNvSpPr>
            <a:spLocks noGrp="1"/>
          </p:cNvSpPr>
          <p:nvPr>
            <p:ph idx="1"/>
          </p:nvPr>
        </p:nvSpPr>
        <p:spPr/>
        <p:txBody>
          <a:bodyPr/>
          <a:lstStyle/>
          <a:p>
            <a:pPr marL="0" indent="0">
              <a:buNone/>
            </a:pPr>
            <a:endParaRPr lang="nl-BE" sz="800" dirty="0" smtClean="0"/>
          </a:p>
        </p:txBody>
      </p:sp>
      <p:graphicFrame>
        <p:nvGraphicFramePr>
          <p:cNvPr id="5" name="Tabel 4"/>
          <p:cNvGraphicFramePr>
            <a:graphicFrameLocks noGrp="1"/>
          </p:cNvGraphicFramePr>
          <p:nvPr>
            <p:extLst>
              <p:ext uri="{D42A27DB-BD31-4B8C-83A1-F6EECF244321}">
                <p14:modId xmlns:p14="http://schemas.microsoft.com/office/powerpoint/2010/main" val="2191983123"/>
              </p:ext>
            </p:extLst>
          </p:nvPr>
        </p:nvGraphicFramePr>
        <p:xfrm>
          <a:off x="0" y="1486277"/>
          <a:ext cx="12192000" cy="5349497"/>
        </p:xfrm>
        <a:graphic>
          <a:graphicData uri="http://schemas.openxmlformats.org/drawingml/2006/table">
            <a:tbl>
              <a:tblPr firstRow="1" bandRow="1">
                <a:tableStyleId>{5C22544A-7EE6-4342-B048-85BDC9FD1C3A}</a:tableStyleId>
              </a:tblPr>
              <a:tblGrid>
                <a:gridCol w="2498748">
                  <a:extLst>
                    <a:ext uri="{9D8B030D-6E8A-4147-A177-3AD203B41FA5}">
                      <a16:colId xmlns="" xmlns:a16="http://schemas.microsoft.com/office/drawing/2014/main" val="20000"/>
                    </a:ext>
                  </a:extLst>
                </a:gridCol>
                <a:gridCol w="7171862">
                  <a:extLst>
                    <a:ext uri="{9D8B030D-6E8A-4147-A177-3AD203B41FA5}">
                      <a16:colId xmlns="" xmlns:a16="http://schemas.microsoft.com/office/drawing/2014/main" val="20001"/>
                    </a:ext>
                  </a:extLst>
                </a:gridCol>
                <a:gridCol w="2521390">
                  <a:extLst>
                    <a:ext uri="{9D8B030D-6E8A-4147-A177-3AD203B41FA5}">
                      <a16:colId xmlns="" xmlns:a16="http://schemas.microsoft.com/office/drawing/2014/main" val="20002"/>
                    </a:ext>
                  </a:extLst>
                </a:gridCol>
              </a:tblGrid>
              <a:tr h="421196">
                <a:tc>
                  <a:txBody>
                    <a:bodyPr/>
                    <a:lstStyle/>
                    <a:p>
                      <a:pPr algn="ctr"/>
                      <a:r>
                        <a:rPr lang="en-US" sz="2000" noProof="0" dirty="0" smtClean="0"/>
                        <a:t>Year</a:t>
                      </a:r>
                      <a:endParaRPr lang="en-US" sz="2000" noProof="0" dirty="0"/>
                    </a:p>
                  </a:txBody>
                  <a:tcPr>
                    <a:solidFill>
                      <a:srgbClr val="E12148"/>
                    </a:solidFill>
                  </a:tcPr>
                </a:tc>
                <a:tc>
                  <a:txBody>
                    <a:bodyPr/>
                    <a:lstStyle/>
                    <a:p>
                      <a:pPr algn="ctr"/>
                      <a:r>
                        <a:rPr lang="en-US" sz="2000" noProof="0" dirty="0" smtClean="0"/>
                        <a:t>Objectives</a:t>
                      </a:r>
                      <a:endParaRPr lang="en-US" sz="2000" noProof="0" dirty="0"/>
                    </a:p>
                  </a:txBody>
                  <a:tcPr>
                    <a:solidFill>
                      <a:srgbClr val="E12148"/>
                    </a:solidFill>
                  </a:tcPr>
                </a:tc>
                <a:tc>
                  <a:txBody>
                    <a:bodyPr/>
                    <a:lstStyle/>
                    <a:p>
                      <a:pPr algn="ctr"/>
                      <a:r>
                        <a:rPr lang="en-US" sz="2000" noProof="0" dirty="0" smtClean="0"/>
                        <a:t>Internship</a:t>
                      </a:r>
                      <a:endParaRPr lang="en-US" sz="2000" noProof="0" dirty="0"/>
                    </a:p>
                  </a:txBody>
                  <a:tcPr>
                    <a:solidFill>
                      <a:srgbClr val="E12148"/>
                    </a:solidFill>
                  </a:tcPr>
                </a:tc>
                <a:extLst>
                  <a:ext uri="{0D108BD9-81ED-4DB2-BD59-A6C34878D82A}">
                    <a16:rowId xmlns="" xmlns:a16="http://schemas.microsoft.com/office/drawing/2014/main" val="10000"/>
                  </a:ext>
                </a:extLst>
              </a:tr>
              <a:tr h="478221">
                <a:tc>
                  <a:txBody>
                    <a:bodyPr/>
                    <a:lstStyle/>
                    <a:p>
                      <a:pPr algn="ctr"/>
                      <a:r>
                        <a:rPr lang="en-US" sz="2000" b="0" noProof="0" dirty="0" smtClean="0">
                          <a:solidFill>
                            <a:schemeClr val="bg1"/>
                          </a:solidFill>
                        </a:rPr>
                        <a:t>1</a:t>
                      </a:r>
                      <a:endParaRPr lang="en-US" sz="2000" b="0" noProof="0" dirty="0">
                        <a:solidFill>
                          <a:schemeClr val="bg1"/>
                        </a:solidFill>
                      </a:endParaRPr>
                    </a:p>
                  </a:txBody>
                  <a:tcPr>
                    <a:solidFill>
                      <a:srgbClr val="002757"/>
                    </a:solidFill>
                  </a:tcPr>
                </a:tc>
                <a:tc>
                  <a:txBody>
                    <a:bodyPr/>
                    <a:lstStyle/>
                    <a:p>
                      <a:pPr algn="l"/>
                      <a:r>
                        <a:rPr lang="en-US" sz="2000" b="0" noProof="0" dirty="0" smtClean="0">
                          <a:solidFill>
                            <a:schemeClr val="bg1"/>
                          </a:solidFill>
                        </a:rPr>
                        <a:t>Fundamentals: general</a:t>
                      </a:r>
                      <a:r>
                        <a:rPr lang="en-US" sz="2000" b="0" baseline="0" noProof="0" dirty="0" smtClean="0">
                          <a:solidFill>
                            <a:schemeClr val="bg1"/>
                          </a:solidFill>
                        </a:rPr>
                        <a:t> knowledge, attitudes and skills</a:t>
                      </a:r>
                      <a:endParaRPr lang="en-US" sz="2000" b="0" noProof="0" dirty="0">
                        <a:solidFill>
                          <a:schemeClr val="bg1"/>
                        </a:solidFill>
                      </a:endParaRPr>
                    </a:p>
                  </a:txBody>
                  <a:tcPr>
                    <a:solidFill>
                      <a:srgbClr val="002757"/>
                    </a:solidFill>
                  </a:tcPr>
                </a:tc>
                <a:tc>
                  <a:txBody>
                    <a:bodyPr/>
                    <a:lstStyle/>
                    <a:p>
                      <a:pPr algn="l"/>
                      <a:r>
                        <a:rPr lang="en-US" sz="2000" b="0" noProof="0" dirty="0" smtClean="0">
                          <a:solidFill>
                            <a:schemeClr val="bg1"/>
                          </a:solidFill>
                        </a:rPr>
                        <a:t>4 weeks</a:t>
                      </a:r>
                      <a:endParaRPr lang="en-US" sz="2000" b="0" noProof="0" dirty="0">
                        <a:solidFill>
                          <a:schemeClr val="bg1"/>
                        </a:solidFill>
                      </a:endParaRPr>
                    </a:p>
                  </a:txBody>
                  <a:tcPr>
                    <a:solidFill>
                      <a:srgbClr val="002757"/>
                    </a:solidFill>
                  </a:tcPr>
                </a:tc>
                <a:extLst>
                  <a:ext uri="{0D108BD9-81ED-4DB2-BD59-A6C34878D82A}">
                    <a16:rowId xmlns="" xmlns:a16="http://schemas.microsoft.com/office/drawing/2014/main" val="10001"/>
                  </a:ext>
                </a:extLst>
              </a:tr>
              <a:tr h="3621627">
                <a:tc>
                  <a:txBody>
                    <a:bodyPr/>
                    <a:lstStyle/>
                    <a:p>
                      <a:pPr algn="ctr"/>
                      <a:r>
                        <a:rPr lang="en-US" sz="2000" b="0" noProof="0" dirty="0" smtClean="0">
                          <a:solidFill>
                            <a:schemeClr val="bg1"/>
                          </a:solidFill>
                        </a:rPr>
                        <a:t>2 / 3</a:t>
                      </a:r>
                      <a:endParaRPr lang="en-US" sz="2000" b="0" noProof="0" dirty="0">
                        <a:solidFill>
                          <a:schemeClr val="bg1"/>
                        </a:solidFill>
                      </a:endParaRPr>
                    </a:p>
                  </a:txBody>
                  <a:tcPr>
                    <a:solidFill>
                      <a:srgbClr val="002757"/>
                    </a:solidFill>
                  </a:tcPr>
                </a:tc>
                <a:tc>
                  <a:txBody>
                    <a:bodyPr/>
                    <a:lstStyle/>
                    <a:p>
                      <a:pPr algn="l"/>
                      <a:r>
                        <a:rPr lang="en-US" sz="2000" b="0" noProof="0" dirty="0" smtClean="0">
                          <a:solidFill>
                            <a:schemeClr val="bg1"/>
                          </a:solidFill>
                        </a:rPr>
                        <a:t>6 * different domains (5 weeks)</a:t>
                      </a:r>
                      <a:endParaRPr lang="en-US" sz="2000" b="0" baseline="0" noProof="0" dirty="0" smtClean="0">
                        <a:solidFill>
                          <a:schemeClr val="bg1"/>
                        </a:solidFill>
                      </a:endParaRPr>
                    </a:p>
                    <a:p>
                      <a:pPr marL="342900" indent="-342900" algn="l">
                        <a:buFont typeface="Arial" panose="020B0604020202020204" pitchFamily="34" charset="0"/>
                        <a:buChar char="•"/>
                      </a:pPr>
                      <a:r>
                        <a:rPr lang="en-US" sz="2000" b="0" baseline="0" noProof="0" dirty="0" smtClean="0">
                          <a:solidFill>
                            <a:schemeClr val="bg1"/>
                          </a:solidFill>
                        </a:rPr>
                        <a:t>Clustering of domains:</a:t>
                      </a:r>
                    </a:p>
                    <a:p>
                      <a:pPr marL="792163" indent="-342900" algn="l" defTabSz="914400" rtl="0" eaLnBrk="1" latinLnBrk="0" hangingPunct="1">
                        <a:buFont typeface="Arial" panose="020B0604020202020204" pitchFamily="34" charset="0"/>
                        <a:buChar char="•"/>
                      </a:pPr>
                      <a:r>
                        <a:rPr lang="en-US" sz="2000" b="0" kern="1200" noProof="0" dirty="0" smtClean="0">
                          <a:solidFill>
                            <a:schemeClr val="bg1"/>
                          </a:solidFill>
                          <a:effectLst/>
                          <a:latin typeface="+mn-lt"/>
                          <a:ea typeface="+mn-ea"/>
                          <a:cs typeface="+mn-cs"/>
                        </a:rPr>
                        <a:t>Med/</a:t>
                      </a:r>
                      <a:r>
                        <a:rPr lang="en-US" sz="2000" b="0" kern="1200" baseline="0" noProof="0" dirty="0" smtClean="0">
                          <a:solidFill>
                            <a:schemeClr val="bg1"/>
                          </a:solidFill>
                          <a:effectLst/>
                          <a:latin typeface="+mn-lt"/>
                          <a:ea typeface="+mn-ea"/>
                          <a:cs typeface="+mn-cs"/>
                        </a:rPr>
                        <a:t> </a:t>
                      </a:r>
                      <a:r>
                        <a:rPr lang="en-US" sz="2000" b="0" kern="1200" baseline="0" noProof="0" dirty="0" err="1" smtClean="0">
                          <a:solidFill>
                            <a:schemeClr val="bg1"/>
                          </a:solidFill>
                          <a:effectLst/>
                          <a:latin typeface="+mn-lt"/>
                          <a:ea typeface="+mn-ea"/>
                          <a:cs typeface="+mn-cs"/>
                        </a:rPr>
                        <a:t>surg</a:t>
                      </a:r>
                      <a:r>
                        <a:rPr lang="en-US" sz="2000" b="0" kern="1200" baseline="0" noProof="0" dirty="0" smtClean="0">
                          <a:solidFill>
                            <a:schemeClr val="bg1"/>
                          </a:solidFill>
                          <a:effectLst/>
                          <a:latin typeface="+mn-lt"/>
                          <a:ea typeface="+mn-ea"/>
                          <a:cs typeface="+mn-cs"/>
                        </a:rPr>
                        <a:t> </a:t>
                      </a:r>
                      <a:r>
                        <a:rPr lang="en-US" sz="2000" b="0" kern="1200" noProof="0" dirty="0" smtClean="0">
                          <a:solidFill>
                            <a:schemeClr val="bg1"/>
                          </a:solidFill>
                          <a:effectLst/>
                          <a:latin typeface="+mn-lt"/>
                          <a:ea typeface="+mn-ea"/>
                          <a:cs typeface="+mn-cs"/>
                        </a:rPr>
                        <a:t>1 (phase 2)</a:t>
                      </a:r>
                    </a:p>
                    <a:p>
                      <a:pPr marL="792163" indent="-342900" algn="l" defTabSz="914400" rtl="0" eaLnBrk="1" latinLnBrk="0" hangingPunct="1">
                        <a:buFont typeface="Arial" panose="020B0604020202020204" pitchFamily="34" charset="0"/>
                        <a:buChar char="•"/>
                      </a:pPr>
                      <a:r>
                        <a:rPr lang="en-US" sz="2000" b="0" kern="1200" noProof="0" dirty="0" smtClean="0">
                          <a:solidFill>
                            <a:schemeClr val="bg1"/>
                          </a:solidFill>
                          <a:effectLst/>
                          <a:latin typeface="+mn-lt"/>
                          <a:ea typeface="+mn-ea"/>
                          <a:cs typeface="+mn-cs"/>
                        </a:rPr>
                        <a:t>Med/</a:t>
                      </a:r>
                      <a:r>
                        <a:rPr lang="en-US" sz="2000" b="0" kern="1200" baseline="0" noProof="0" dirty="0" smtClean="0">
                          <a:solidFill>
                            <a:schemeClr val="bg1"/>
                          </a:solidFill>
                          <a:effectLst/>
                          <a:latin typeface="+mn-lt"/>
                          <a:ea typeface="+mn-ea"/>
                          <a:cs typeface="+mn-cs"/>
                        </a:rPr>
                        <a:t> </a:t>
                      </a:r>
                      <a:r>
                        <a:rPr lang="en-US" sz="2000" b="0" kern="1200" baseline="0" noProof="0" dirty="0" err="1" smtClean="0">
                          <a:solidFill>
                            <a:schemeClr val="bg1"/>
                          </a:solidFill>
                          <a:effectLst/>
                          <a:latin typeface="+mn-lt"/>
                          <a:ea typeface="+mn-ea"/>
                          <a:cs typeface="+mn-cs"/>
                        </a:rPr>
                        <a:t>surg</a:t>
                      </a:r>
                      <a:r>
                        <a:rPr lang="en-US" sz="2000" b="0" kern="1200" baseline="0" noProof="0" dirty="0" smtClean="0">
                          <a:solidFill>
                            <a:schemeClr val="bg1"/>
                          </a:solidFill>
                          <a:effectLst/>
                          <a:latin typeface="+mn-lt"/>
                          <a:ea typeface="+mn-ea"/>
                          <a:cs typeface="+mn-cs"/>
                        </a:rPr>
                        <a:t> </a:t>
                      </a:r>
                      <a:r>
                        <a:rPr lang="en-US" sz="2000" b="0" kern="1200" noProof="0" dirty="0" smtClean="0">
                          <a:solidFill>
                            <a:schemeClr val="bg1"/>
                          </a:solidFill>
                          <a:effectLst/>
                          <a:latin typeface="+mn-lt"/>
                          <a:ea typeface="+mn-ea"/>
                          <a:cs typeface="+mn-cs"/>
                        </a:rPr>
                        <a:t>2 (phase 3)</a:t>
                      </a:r>
                    </a:p>
                    <a:p>
                      <a:pPr marL="792163" indent="-342900" algn="l" defTabSz="914400" rtl="0" eaLnBrk="1" latinLnBrk="0" hangingPunct="1">
                        <a:buFont typeface="Arial" panose="020B0604020202020204" pitchFamily="34" charset="0"/>
                        <a:buChar char="•"/>
                      </a:pPr>
                      <a:r>
                        <a:rPr lang="en-US" sz="2000" b="0" kern="1200" noProof="0" dirty="0" smtClean="0">
                          <a:solidFill>
                            <a:schemeClr val="bg1"/>
                          </a:solidFill>
                          <a:effectLst/>
                          <a:latin typeface="+mn-lt"/>
                          <a:ea typeface="+mn-ea"/>
                          <a:cs typeface="+mn-cs"/>
                        </a:rPr>
                        <a:t>Pediatrics</a:t>
                      </a:r>
                      <a:r>
                        <a:rPr lang="en-US" sz="2000" b="0" kern="1200" baseline="0" noProof="0" dirty="0" smtClean="0">
                          <a:solidFill>
                            <a:schemeClr val="bg1"/>
                          </a:solidFill>
                          <a:effectLst/>
                          <a:latin typeface="+mn-lt"/>
                          <a:ea typeface="+mn-ea"/>
                          <a:cs typeface="+mn-cs"/>
                        </a:rPr>
                        <a:t> and mother &amp; child</a:t>
                      </a:r>
                      <a:endParaRPr lang="en-US" sz="2000" b="0" kern="1200" noProof="0" dirty="0" smtClean="0">
                        <a:solidFill>
                          <a:schemeClr val="bg1"/>
                        </a:solidFill>
                        <a:effectLst/>
                        <a:latin typeface="+mn-lt"/>
                        <a:ea typeface="+mn-ea"/>
                        <a:cs typeface="+mn-cs"/>
                      </a:endParaRPr>
                    </a:p>
                    <a:p>
                      <a:pPr marL="792163" indent="-342900" algn="l">
                        <a:buFont typeface="Arial" panose="020B0604020202020204" pitchFamily="34" charset="0"/>
                        <a:buChar char="•"/>
                      </a:pPr>
                      <a:r>
                        <a:rPr lang="en-US" sz="2000" b="0" kern="1200" noProof="0" dirty="0" smtClean="0">
                          <a:solidFill>
                            <a:schemeClr val="bg1"/>
                          </a:solidFill>
                          <a:effectLst/>
                          <a:latin typeface="+mn-lt"/>
                          <a:ea typeface="+mn-ea"/>
                          <a:cs typeface="+mn-cs"/>
                        </a:rPr>
                        <a:t>Mental health care</a:t>
                      </a:r>
                    </a:p>
                    <a:p>
                      <a:pPr marL="792163" indent="-342900" algn="l">
                        <a:buFont typeface="Arial" panose="020B0604020202020204" pitchFamily="34" charset="0"/>
                        <a:buChar char="•"/>
                      </a:pPr>
                      <a:r>
                        <a:rPr lang="en-US" sz="2000" b="0" kern="1200" noProof="0" dirty="0" smtClean="0">
                          <a:solidFill>
                            <a:schemeClr val="bg1"/>
                          </a:solidFill>
                          <a:effectLst/>
                          <a:latin typeface="+mn-lt"/>
                          <a:ea typeface="+mn-ea"/>
                          <a:cs typeface="+mn-cs"/>
                        </a:rPr>
                        <a:t>Elderly care</a:t>
                      </a:r>
                    </a:p>
                    <a:p>
                      <a:pPr marL="792163" indent="-342900" algn="l">
                        <a:buFont typeface="Arial" panose="020B0604020202020204" pitchFamily="34" charset="0"/>
                        <a:buChar char="•"/>
                      </a:pPr>
                      <a:r>
                        <a:rPr lang="en-US" sz="2000" b="0" baseline="0" noProof="0" dirty="0" smtClean="0">
                          <a:solidFill>
                            <a:schemeClr val="bg1"/>
                          </a:solidFill>
                        </a:rPr>
                        <a:t>Primary care</a:t>
                      </a:r>
                    </a:p>
                    <a:p>
                      <a:pPr marL="342900" indent="-342900" algn="l">
                        <a:buFont typeface="Arial" panose="020B0604020202020204" pitchFamily="34" charset="0"/>
                        <a:buChar char="•"/>
                      </a:pPr>
                      <a:r>
                        <a:rPr lang="en-US" sz="2000" b="0" baseline="0" noProof="0" dirty="0" smtClean="0">
                          <a:solidFill>
                            <a:schemeClr val="bg1"/>
                          </a:solidFill>
                        </a:rPr>
                        <a:t>For each domain: </a:t>
                      </a:r>
                    </a:p>
                    <a:p>
                      <a:pPr marL="792163" indent="-342900" algn="l">
                        <a:buFont typeface="Arial" panose="020B0604020202020204" pitchFamily="34" charset="0"/>
                        <a:buChar char="•"/>
                      </a:pPr>
                      <a:r>
                        <a:rPr lang="en-US" sz="2000" b="0" baseline="0" noProof="0" dirty="0" smtClean="0">
                          <a:solidFill>
                            <a:schemeClr val="bg1"/>
                          </a:solidFill>
                        </a:rPr>
                        <a:t>First theory and then internship</a:t>
                      </a:r>
                      <a:endParaRPr lang="en-US" sz="2000" b="0" baseline="0" noProof="0" dirty="0">
                        <a:solidFill>
                          <a:schemeClr val="bg1"/>
                        </a:solidFill>
                      </a:endParaRPr>
                    </a:p>
                    <a:p>
                      <a:pPr marL="342900" indent="-342900" algn="l">
                        <a:buFont typeface="Arial" panose="020B0604020202020204" pitchFamily="34" charset="0"/>
                        <a:buChar char="•"/>
                      </a:pPr>
                      <a:r>
                        <a:rPr lang="en-US" sz="2000" b="0" baseline="0" noProof="0" dirty="0" smtClean="0">
                          <a:solidFill>
                            <a:schemeClr val="bg1"/>
                          </a:solidFill>
                        </a:rPr>
                        <a:t>1 Elective internship (4 weeks)</a:t>
                      </a:r>
                    </a:p>
                  </a:txBody>
                  <a:tcPr>
                    <a:solidFill>
                      <a:srgbClr val="002757"/>
                    </a:solidFill>
                  </a:tcPr>
                </a:tc>
                <a:tc>
                  <a:txBody>
                    <a:bodyPr/>
                    <a:lstStyle/>
                    <a:p>
                      <a:pPr marL="0" indent="0" algn="l">
                        <a:buFontTx/>
                        <a:buNone/>
                      </a:pPr>
                      <a:r>
                        <a:rPr lang="en-US" sz="2000" b="0" noProof="0" dirty="0" smtClean="0">
                          <a:solidFill>
                            <a:schemeClr val="bg1"/>
                          </a:solidFill>
                        </a:rPr>
                        <a:t>30 weeks</a:t>
                      </a:r>
                    </a:p>
                    <a:p>
                      <a:pPr marL="0" indent="0" algn="l">
                        <a:buFontTx/>
                        <a:buNone/>
                      </a:pPr>
                      <a:r>
                        <a:rPr lang="en-US" sz="2000" b="0" i="1" noProof="0" dirty="0" smtClean="0">
                          <a:solidFill>
                            <a:schemeClr val="bg1"/>
                          </a:solidFill>
                        </a:rPr>
                        <a:t>6 * 5 weeks</a:t>
                      </a: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a:buFontTx/>
                        <a:buNone/>
                      </a:pPr>
                      <a:endParaRPr lang="en-US" sz="2000" b="0" i="1" baseline="0" noProof="0" dirty="0" smtClean="0">
                        <a:solidFill>
                          <a:schemeClr val="bg1"/>
                        </a:solidFill>
                      </a:endParaRPr>
                    </a:p>
                    <a:p>
                      <a:pPr marL="0" indent="0" algn="l" defTabSz="914400" rtl="0" eaLnBrk="1" latinLnBrk="0" hangingPunct="1">
                        <a:buFontTx/>
                        <a:buNone/>
                      </a:pPr>
                      <a:r>
                        <a:rPr lang="en-US" sz="2000" b="0" kern="1200" noProof="0" dirty="0" smtClean="0">
                          <a:solidFill>
                            <a:schemeClr val="bg1"/>
                          </a:solidFill>
                          <a:latin typeface="+mn-lt"/>
                          <a:ea typeface="+mn-ea"/>
                          <a:cs typeface="+mn-cs"/>
                        </a:rPr>
                        <a:t>4 weeks</a:t>
                      </a:r>
                      <a:endParaRPr lang="en-US" sz="2000" b="0" kern="1200" noProof="0" dirty="0">
                        <a:solidFill>
                          <a:schemeClr val="bg1"/>
                        </a:solidFill>
                        <a:latin typeface="+mn-lt"/>
                        <a:ea typeface="+mn-ea"/>
                        <a:cs typeface="+mn-cs"/>
                      </a:endParaRPr>
                    </a:p>
                  </a:txBody>
                  <a:tcPr>
                    <a:solidFill>
                      <a:srgbClr val="002757"/>
                    </a:solidFill>
                  </a:tcPr>
                </a:tc>
                <a:extLst>
                  <a:ext uri="{0D108BD9-81ED-4DB2-BD59-A6C34878D82A}">
                    <a16:rowId xmlns="" xmlns:a16="http://schemas.microsoft.com/office/drawing/2014/main" val="10002"/>
                  </a:ext>
                </a:extLst>
              </a:tr>
              <a:tr h="677215">
                <a:tc>
                  <a:txBody>
                    <a:bodyPr/>
                    <a:lstStyle/>
                    <a:p>
                      <a:pPr algn="ctr"/>
                      <a:r>
                        <a:rPr lang="en-US" sz="2000" b="0" noProof="0" dirty="0" smtClean="0">
                          <a:solidFill>
                            <a:schemeClr val="bg1"/>
                          </a:solidFill>
                        </a:rPr>
                        <a:t>4</a:t>
                      </a:r>
                      <a:endParaRPr lang="en-US" sz="2000" b="0" noProof="0" dirty="0">
                        <a:solidFill>
                          <a:schemeClr val="bg1"/>
                        </a:solidFill>
                      </a:endParaRPr>
                    </a:p>
                  </a:txBody>
                  <a:tcPr>
                    <a:solidFill>
                      <a:srgbClr val="002757"/>
                    </a:solidFill>
                  </a:tcPr>
                </a:tc>
                <a:tc>
                  <a:txBody>
                    <a:bodyPr/>
                    <a:lstStyle/>
                    <a:p>
                      <a:pPr algn="l"/>
                      <a:r>
                        <a:rPr lang="en-US" sz="2000" b="0" noProof="0" dirty="0" smtClean="0">
                          <a:solidFill>
                            <a:schemeClr val="bg1"/>
                          </a:solidFill>
                        </a:rPr>
                        <a:t> 2 * Specialization</a:t>
                      </a:r>
                      <a:r>
                        <a:rPr lang="en-US" sz="2000" b="0" baseline="0" noProof="0" dirty="0" smtClean="0">
                          <a:solidFill>
                            <a:schemeClr val="bg1"/>
                          </a:solidFill>
                        </a:rPr>
                        <a:t> in domains (11 weeks)</a:t>
                      </a:r>
                      <a:endParaRPr lang="en-US" sz="2000" b="0" noProof="0" dirty="0">
                        <a:solidFill>
                          <a:schemeClr val="bg1"/>
                        </a:solidFill>
                      </a:endParaRPr>
                    </a:p>
                  </a:txBody>
                  <a:tcPr>
                    <a:solidFill>
                      <a:srgbClr val="002757"/>
                    </a:solidFill>
                  </a:tcPr>
                </a:tc>
                <a:tc>
                  <a:txBody>
                    <a:bodyPr/>
                    <a:lstStyle/>
                    <a:p>
                      <a:pPr algn="l"/>
                      <a:r>
                        <a:rPr lang="en-US" sz="2000" b="0" baseline="0" noProof="0" dirty="0" smtClean="0">
                          <a:solidFill>
                            <a:schemeClr val="bg1"/>
                          </a:solidFill>
                        </a:rPr>
                        <a:t>22 weeks</a:t>
                      </a:r>
                    </a:p>
                    <a:p>
                      <a:pPr marL="0" indent="0" algn="l" defTabSz="914400" rtl="0" eaLnBrk="1" latinLnBrk="0" hangingPunct="1">
                        <a:buFontTx/>
                        <a:buNone/>
                      </a:pPr>
                      <a:r>
                        <a:rPr lang="en-US" sz="2000" b="0" i="1" kern="1200" noProof="0" dirty="0" smtClean="0">
                          <a:solidFill>
                            <a:schemeClr val="bg1"/>
                          </a:solidFill>
                          <a:latin typeface="+mn-lt"/>
                          <a:ea typeface="+mn-ea"/>
                          <a:cs typeface="+mn-cs"/>
                        </a:rPr>
                        <a:t>2 * 11  weeks</a:t>
                      </a:r>
                    </a:p>
                  </a:txBody>
                  <a:tcPr>
                    <a:solidFill>
                      <a:srgbClr val="002757"/>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587896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7391400" y="4139946"/>
            <a:ext cx="4800600" cy="3003804"/>
          </a:xfrm>
          <a:prstGeom prst="rect">
            <a:avLst/>
          </a:prstGeom>
        </p:spPr>
      </p:pic>
      <p:sp>
        <p:nvSpPr>
          <p:cNvPr id="3" name="Tijdelijke aanduiding voor inhoud 2"/>
          <p:cNvSpPr>
            <a:spLocks noGrp="1"/>
          </p:cNvSpPr>
          <p:nvPr>
            <p:ph idx="1"/>
          </p:nvPr>
        </p:nvSpPr>
        <p:spPr>
          <a:xfrm>
            <a:off x="2087793" y="1474544"/>
            <a:ext cx="10195034" cy="4750153"/>
          </a:xfrm>
        </p:spPr>
        <p:txBody>
          <a:bodyPr/>
          <a:lstStyle/>
          <a:p>
            <a:pPr marL="0" lvl="1" indent="0">
              <a:spcBef>
                <a:spcPts val="1000"/>
              </a:spcBef>
              <a:buClr>
                <a:srgbClr val="E00049"/>
              </a:buClr>
              <a:buNone/>
            </a:pPr>
            <a:r>
              <a:rPr lang="en-US" sz="2800" dirty="0" smtClean="0"/>
              <a:t>Specific accents of nursing at UC Leuven-Limburg</a:t>
            </a:r>
          </a:p>
          <a:p>
            <a:pPr>
              <a:lnSpc>
                <a:spcPct val="100000"/>
              </a:lnSpc>
            </a:pPr>
            <a:r>
              <a:rPr lang="en-US" dirty="0" smtClean="0"/>
              <a:t>Clinical reasoning</a:t>
            </a:r>
          </a:p>
          <a:p>
            <a:pPr>
              <a:lnSpc>
                <a:spcPct val="100000"/>
              </a:lnSpc>
            </a:pPr>
            <a:r>
              <a:rPr lang="en-US" dirty="0" smtClean="0"/>
              <a:t>Evidence-based thinking and acting – evidence based education (integration of research, education and practice)</a:t>
            </a:r>
          </a:p>
          <a:p>
            <a:pPr>
              <a:lnSpc>
                <a:spcPct val="100000"/>
              </a:lnSpc>
            </a:pPr>
            <a:r>
              <a:rPr lang="en-US" dirty="0" smtClean="0"/>
              <a:t>Nursing entrepreneurship</a:t>
            </a:r>
          </a:p>
          <a:p>
            <a:pPr>
              <a:lnSpc>
                <a:spcPct val="100000"/>
              </a:lnSpc>
            </a:pPr>
            <a:r>
              <a:rPr lang="en-US" dirty="0" smtClean="0"/>
              <a:t>Prevention – patient self management/empowerment </a:t>
            </a:r>
          </a:p>
          <a:p>
            <a:pPr>
              <a:lnSpc>
                <a:spcPct val="100000"/>
              </a:lnSpc>
            </a:pPr>
            <a:r>
              <a:rPr lang="en-US" dirty="0" smtClean="0"/>
              <a:t>Written and oral communication</a:t>
            </a:r>
          </a:p>
          <a:p>
            <a:pPr>
              <a:lnSpc>
                <a:spcPct val="100000"/>
              </a:lnSpc>
            </a:pPr>
            <a:r>
              <a:rPr lang="en-US" dirty="0" smtClean="0"/>
              <a:t>Patient safety</a:t>
            </a:r>
          </a:p>
          <a:p>
            <a:pPr>
              <a:lnSpc>
                <a:spcPct val="100000"/>
              </a:lnSpc>
            </a:pPr>
            <a:r>
              <a:rPr lang="en-US" dirty="0" smtClean="0"/>
              <a:t>Coordination of care</a:t>
            </a:r>
          </a:p>
          <a:p>
            <a:pPr lvl="2">
              <a:lnSpc>
                <a:spcPct val="120000"/>
              </a:lnSpc>
            </a:pPr>
            <a:endParaRPr lang="en-US" sz="2800" dirty="0" smtClean="0"/>
          </a:p>
          <a:p>
            <a:pPr marL="914400" lvl="2" indent="0">
              <a:buNone/>
            </a:pPr>
            <a:endParaRPr lang="en-US" sz="2800" dirty="0" smtClean="0"/>
          </a:p>
          <a:p>
            <a:pPr lvl="1"/>
            <a:endParaRPr lang="en-US" sz="2800" dirty="0" smtClean="0"/>
          </a:p>
          <a:p>
            <a:pPr marL="457200" lvl="1" indent="0">
              <a:buNone/>
            </a:pPr>
            <a:endParaRPr lang="en-US" sz="2800" dirty="0"/>
          </a:p>
        </p:txBody>
      </p:sp>
      <p:sp>
        <p:nvSpPr>
          <p:cNvPr id="2" name="Titel 1"/>
          <p:cNvSpPr>
            <a:spLocks noGrp="1"/>
          </p:cNvSpPr>
          <p:nvPr>
            <p:ph type="title"/>
          </p:nvPr>
        </p:nvSpPr>
        <p:spPr>
          <a:xfrm>
            <a:off x="2087793" y="193431"/>
            <a:ext cx="9948332" cy="1281113"/>
          </a:xfrm>
        </p:spPr>
        <p:txBody>
          <a:bodyPr/>
          <a:lstStyle/>
          <a:p>
            <a:r>
              <a:rPr lang="nl-BE" dirty="0" smtClean="0"/>
              <a:t>Headlines </a:t>
            </a:r>
            <a:r>
              <a:rPr lang="nl-BE" dirty="0" err="1" smtClean="0"/>
              <a:t>each</a:t>
            </a:r>
            <a:r>
              <a:rPr lang="nl-BE" dirty="0" smtClean="0"/>
              <a:t> module</a:t>
            </a:r>
            <a:endParaRPr lang="nl-BE" dirty="0"/>
          </a:p>
        </p:txBody>
      </p:sp>
    </p:spTree>
    <p:extLst>
      <p:ext uri="{BB962C8B-B14F-4D97-AF65-F5344CB8AC3E}">
        <p14:creationId xmlns:p14="http://schemas.microsoft.com/office/powerpoint/2010/main" val="4058296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67278" y="346849"/>
            <a:ext cx="9948332" cy="1281113"/>
          </a:xfrm>
        </p:spPr>
        <p:txBody>
          <a:bodyPr/>
          <a:lstStyle/>
          <a:p>
            <a:r>
              <a:rPr lang="nl-BE" dirty="0" err="1" smtClean="0"/>
              <a:t>Overarching</a:t>
            </a:r>
            <a:r>
              <a:rPr lang="nl-BE" dirty="0" smtClean="0"/>
              <a:t> </a:t>
            </a:r>
            <a:r>
              <a:rPr lang="nl-BE" dirty="0" err="1" smtClean="0"/>
              <a:t>themes</a:t>
            </a:r>
            <a:endParaRPr lang="nl-BE" dirty="0"/>
          </a:p>
        </p:txBody>
      </p:sp>
      <p:sp>
        <p:nvSpPr>
          <p:cNvPr id="3" name="Tijdelijke aanduiding voor inhoud 2"/>
          <p:cNvSpPr>
            <a:spLocks noGrp="1"/>
          </p:cNvSpPr>
          <p:nvPr>
            <p:ph idx="1"/>
          </p:nvPr>
        </p:nvSpPr>
        <p:spPr/>
        <p:txBody>
          <a:bodyPr/>
          <a:lstStyle/>
          <a:p>
            <a:r>
              <a:rPr lang="nl-BE" dirty="0" err="1" smtClean="0"/>
              <a:t>ICOM’s</a:t>
            </a:r>
            <a:r>
              <a:rPr lang="nl-BE" dirty="0" smtClean="0"/>
              <a:t>: </a:t>
            </a:r>
            <a:r>
              <a:rPr lang="nl-BE" dirty="0" err="1" smtClean="0"/>
              <a:t>international</a:t>
            </a:r>
            <a:r>
              <a:rPr lang="nl-BE" dirty="0" smtClean="0"/>
              <a:t> </a:t>
            </a:r>
            <a:r>
              <a:rPr lang="nl-BE" dirty="0" err="1" smtClean="0"/>
              <a:t>competences</a:t>
            </a:r>
            <a:endParaRPr lang="nl-BE" dirty="0" smtClean="0"/>
          </a:p>
          <a:p>
            <a:pPr marL="447675" lvl="1" indent="0">
              <a:buNone/>
            </a:pPr>
            <a:r>
              <a:rPr lang="en-US" dirty="0"/>
              <a:t>1. Personal Growth</a:t>
            </a:r>
          </a:p>
          <a:p>
            <a:pPr marL="447675" lvl="1" indent="0">
              <a:buNone/>
            </a:pPr>
            <a:r>
              <a:rPr lang="en-US" dirty="0"/>
              <a:t>2. Intercultural Competence</a:t>
            </a:r>
          </a:p>
          <a:p>
            <a:pPr marL="447675" lvl="1" indent="0">
              <a:buNone/>
            </a:pPr>
            <a:r>
              <a:rPr lang="en-US" dirty="0"/>
              <a:t>3. Language Skills</a:t>
            </a:r>
          </a:p>
          <a:p>
            <a:pPr marL="447675" lvl="1" indent="0">
              <a:buNone/>
            </a:pPr>
            <a:r>
              <a:rPr lang="en-US" dirty="0"/>
              <a:t>4. Global Engagement</a:t>
            </a:r>
          </a:p>
          <a:p>
            <a:pPr marL="447675" lvl="1" indent="0">
              <a:buNone/>
            </a:pPr>
            <a:r>
              <a:rPr lang="en-US" dirty="0"/>
              <a:t>5. International Disciplinary </a:t>
            </a:r>
            <a:r>
              <a:rPr lang="en-US" dirty="0" smtClean="0"/>
              <a:t>Learning</a:t>
            </a:r>
          </a:p>
          <a:p>
            <a:pPr marL="447675" lvl="1" indent="0">
              <a:buNone/>
            </a:pPr>
            <a:endParaRPr lang="en-US" dirty="0" smtClean="0"/>
          </a:p>
          <a:p>
            <a:pPr marL="342900"/>
            <a:r>
              <a:rPr lang="en-US" dirty="0" smtClean="0"/>
              <a:t>Bachelor proof</a:t>
            </a:r>
          </a:p>
          <a:p>
            <a:pPr marL="0" indent="0">
              <a:buNone/>
            </a:pPr>
            <a:endParaRPr lang="en-US" dirty="0" smtClean="0"/>
          </a:p>
          <a:p>
            <a:pPr marL="342900"/>
            <a:r>
              <a:rPr lang="en-US" dirty="0" smtClean="0"/>
              <a:t>Inter Professional Education</a:t>
            </a:r>
            <a:endParaRPr lang="en-US" dirty="0"/>
          </a:p>
        </p:txBody>
      </p:sp>
      <p:sp>
        <p:nvSpPr>
          <p:cNvPr id="4" name="Ovaal bijschrift 3"/>
          <p:cNvSpPr/>
          <p:nvPr/>
        </p:nvSpPr>
        <p:spPr>
          <a:xfrm>
            <a:off x="8398015" y="370555"/>
            <a:ext cx="3291840" cy="1508760"/>
          </a:xfrm>
          <a:prstGeom prst="wedgeEllipseCallout">
            <a:avLst>
              <a:gd name="adj1" fmla="val -65696"/>
              <a:gd name="adj2" fmla="val 62169"/>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400" dirty="0" err="1">
                <a:solidFill>
                  <a:srgbClr val="002757"/>
                </a:solidFill>
                <a:sym typeface="Wingdings" panose="05000000000000000000" pitchFamily="2" charset="2"/>
              </a:rPr>
              <a:t>Thematic</a:t>
            </a:r>
            <a:r>
              <a:rPr lang="nl-BE" sz="2400" dirty="0">
                <a:solidFill>
                  <a:srgbClr val="002757"/>
                </a:solidFill>
                <a:sym typeface="Wingdings" panose="05000000000000000000" pitchFamily="2" charset="2"/>
              </a:rPr>
              <a:t> </a:t>
            </a:r>
            <a:r>
              <a:rPr lang="nl-BE" sz="2400" dirty="0" err="1">
                <a:solidFill>
                  <a:srgbClr val="002757"/>
                </a:solidFill>
                <a:sym typeface="Wingdings" panose="05000000000000000000" pitchFamily="2" charset="2"/>
              </a:rPr>
              <a:t>quality</a:t>
            </a:r>
            <a:r>
              <a:rPr lang="nl-BE" sz="2400" dirty="0">
                <a:solidFill>
                  <a:srgbClr val="002757"/>
                </a:solidFill>
                <a:sym typeface="Wingdings" panose="05000000000000000000" pitchFamily="2" charset="2"/>
              </a:rPr>
              <a:t> </a:t>
            </a:r>
            <a:r>
              <a:rPr lang="nl-BE" sz="2400" dirty="0" err="1" smtClean="0">
                <a:solidFill>
                  <a:srgbClr val="002757"/>
                </a:solidFill>
                <a:sym typeface="Wingdings" panose="05000000000000000000" pitchFamily="2" charset="2"/>
              </a:rPr>
              <a:t>assurance</a:t>
            </a:r>
            <a:endParaRPr lang="nl-BE" sz="2400" dirty="0">
              <a:solidFill>
                <a:srgbClr val="002757"/>
              </a:solidFill>
              <a:sym typeface="Wingdings" panose="05000000000000000000" pitchFamily="2" charset="2"/>
            </a:endParaRPr>
          </a:p>
        </p:txBody>
      </p:sp>
      <p:pic>
        <p:nvPicPr>
          <p:cNvPr id="5" name="Afbeelding 4"/>
          <p:cNvPicPr>
            <a:picLocks noChangeAspect="1"/>
          </p:cNvPicPr>
          <p:nvPr/>
        </p:nvPicPr>
        <p:blipFill>
          <a:blip r:embed="rId3"/>
          <a:stretch>
            <a:fillRect/>
          </a:stretch>
        </p:blipFill>
        <p:spPr>
          <a:xfrm>
            <a:off x="7837170" y="2220947"/>
            <a:ext cx="4354830" cy="4354830"/>
          </a:xfrm>
          <a:prstGeom prst="rect">
            <a:avLst/>
          </a:prstGeom>
        </p:spPr>
      </p:pic>
    </p:spTree>
    <p:extLst>
      <p:ext uri="{BB962C8B-B14F-4D97-AF65-F5344CB8AC3E}">
        <p14:creationId xmlns:p14="http://schemas.microsoft.com/office/powerpoint/2010/main" val="3844000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Objectives</a:t>
            </a:r>
            <a:r>
              <a:rPr lang="nl-BE" dirty="0" smtClean="0"/>
              <a:t>:</a:t>
            </a:r>
            <a:endParaRPr lang="nl-BE" dirty="0"/>
          </a:p>
        </p:txBody>
      </p:sp>
      <p:sp>
        <p:nvSpPr>
          <p:cNvPr id="3" name="Tijdelijke aanduiding voor inhoud 2"/>
          <p:cNvSpPr>
            <a:spLocks noGrp="1"/>
          </p:cNvSpPr>
          <p:nvPr>
            <p:ph idx="1"/>
          </p:nvPr>
        </p:nvSpPr>
        <p:spPr/>
        <p:txBody>
          <a:bodyPr/>
          <a:lstStyle/>
          <a:p>
            <a:pPr marL="514350" lvl="0" indent="-514350">
              <a:buAutoNum type="arabicPeriod"/>
            </a:pPr>
            <a:r>
              <a:rPr lang="en-US" dirty="0" smtClean="0"/>
              <a:t>To </a:t>
            </a:r>
            <a:r>
              <a:rPr lang="en-US" dirty="0"/>
              <a:t>start the discussion on spiritual care competences within </a:t>
            </a:r>
            <a:r>
              <a:rPr lang="en-US" dirty="0" smtClean="0"/>
              <a:t>the </a:t>
            </a:r>
            <a:r>
              <a:rPr lang="en-US" dirty="0"/>
              <a:t>nursing curriculum </a:t>
            </a:r>
            <a:r>
              <a:rPr lang="en-US" dirty="0" smtClean="0"/>
              <a:t>=&gt; sensitization &amp; discussion </a:t>
            </a:r>
            <a:endParaRPr lang="nl-BE" dirty="0"/>
          </a:p>
          <a:p>
            <a:pPr marL="0" lvl="0" indent="0">
              <a:buNone/>
            </a:pPr>
            <a:r>
              <a:rPr lang="en-US" dirty="0" smtClean="0"/>
              <a:t>	(Level of Association of the University Colleges 	connected with the University of Leuven)</a:t>
            </a:r>
            <a:endParaRPr lang="en-US" dirty="0" smtClean="0"/>
          </a:p>
          <a:p>
            <a:pPr marL="0" lvl="0" indent="0">
              <a:buNone/>
            </a:pPr>
            <a:endParaRPr lang="en-US" dirty="0" smtClean="0"/>
          </a:p>
          <a:p>
            <a:pPr marL="0" lvl="0" indent="0">
              <a:buNone/>
            </a:pPr>
            <a:r>
              <a:rPr lang="en-US" dirty="0" smtClean="0"/>
              <a:t>2. Using </a:t>
            </a:r>
            <a:r>
              <a:rPr lang="en-US" dirty="0"/>
              <a:t>the standard, to check </a:t>
            </a:r>
            <a:r>
              <a:rPr lang="en-US" dirty="0" smtClean="0"/>
              <a:t>teaching </a:t>
            </a:r>
            <a:r>
              <a:rPr lang="en-US" dirty="0"/>
              <a:t>objectives and </a:t>
            </a:r>
            <a:r>
              <a:rPr lang="en-US" dirty="0" smtClean="0"/>
              <a:t>	activities </a:t>
            </a:r>
            <a:r>
              <a:rPr lang="en-US" dirty="0"/>
              <a:t>on spiritual care within </a:t>
            </a:r>
            <a:r>
              <a:rPr lang="en-US" dirty="0" smtClean="0"/>
              <a:t>teaching activities</a:t>
            </a:r>
          </a:p>
          <a:p>
            <a:pPr marL="0" lvl="0" indent="0">
              <a:buNone/>
            </a:pPr>
            <a:r>
              <a:rPr lang="en-US" dirty="0"/>
              <a:t>	</a:t>
            </a:r>
            <a:r>
              <a:rPr lang="en-US" dirty="0" smtClean="0"/>
              <a:t>(Campus level)</a:t>
            </a:r>
            <a:endParaRPr lang="nl-BE" dirty="0"/>
          </a:p>
          <a:p>
            <a:endParaRPr lang="nl-BE" dirty="0"/>
          </a:p>
        </p:txBody>
      </p:sp>
    </p:spTree>
    <p:extLst>
      <p:ext uri="{BB962C8B-B14F-4D97-AF65-F5344CB8AC3E}">
        <p14:creationId xmlns:p14="http://schemas.microsoft.com/office/powerpoint/2010/main" val="4251619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1. </a:t>
            </a:r>
            <a:r>
              <a:rPr lang="nl-BE" dirty="0" err="1" smtClean="0"/>
              <a:t>Dialovo</a:t>
            </a:r>
            <a:endParaRPr lang="nl-BE" dirty="0"/>
          </a:p>
        </p:txBody>
      </p:sp>
      <p:sp>
        <p:nvSpPr>
          <p:cNvPr id="3" name="Tijdelijke aanduiding voor inhoud 2"/>
          <p:cNvSpPr>
            <a:spLocks noGrp="1"/>
          </p:cNvSpPr>
          <p:nvPr>
            <p:ph idx="1"/>
          </p:nvPr>
        </p:nvSpPr>
        <p:spPr>
          <a:xfrm>
            <a:off x="1026367" y="1825624"/>
            <a:ext cx="10798743" cy="4750153"/>
          </a:xfrm>
        </p:spPr>
        <p:txBody>
          <a:bodyPr/>
          <a:lstStyle/>
          <a:p>
            <a:pPr lvl="2"/>
            <a:endParaRPr lang="en-US" dirty="0" smtClean="0"/>
          </a:p>
          <a:p>
            <a:pPr lvl="2"/>
            <a:r>
              <a:rPr lang="en-US" sz="2800" dirty="0" smtClean="0"/>
              <a:t>Flemish online platform </a:t>
            </a:r>
            <a:r>
              <a:rPr lang="en-US" sz="2800" dirty="0"/>
              <a:t>for teachers in nursing education within the association of the University of </a:t>
            </a:r>
            <a:r>
              <a:rPr lang="en-US" sz="2800" dirty="0" smtClean="0"/>
              <a:t>Leuven (5 UC with +/- 13 campuses Flanders-wide)</a:t>
            </a:r>
          </a:p>
          <a:p>
            <a:pPr marL="914400" lvl="2" indent="0">
              <a:buNone/>
            </a:pPr>
            <a:endParaRPr lang="en-US" sz="2800" dirty="0" smtClean="0"/>
          </a:p>
          <a:p>
            <a:pPr lvl="2"/>
            <a:r>
              <a:rPr lang="en-US" sz="2400" dirty="0" smtClean="0"/>
              <a:t>Meeting steering group: </a:t>
            </a:r>
            <a:r>
              <a:rPr lang="en-US" sz="2400" b="1" dirty="0" smtClean="0"/>
              <a:t>Oral presentation </a:t>
            </a:r>
            <a:r>
              <a:rPr lang="en-US" sz="2400" dirty="0" smtClean="0"/>
              <a:t>about the EPICC Standard with discussion</a:t>
            </a:r>
          </a:p>
          <a:p>
            <a:pPr lvl="2"/>
            <a:r>
              <a:rPr lang="en-US" sz="2400" b="1" dirty="0" smtClean="0"/>
              <a:t>Article</a:t>
            </a:r>
            <a:r>
              <a:rPr lang="en-US" sz="2400" dirty="0" smtClean="0"/>
              <a:t> about the EPICC Standard </a:t>
            </a:r>
          </a:p>
          <a:p>
            <a:pPr lvl="2"/>
            <a:r>
              <a:rPr lang="en-US" sz="2400" dirty="0"/>
              <a:t>The article was send to all participating UC of nursing with the request to write a response on the article. (April 18)</a:t>
            </a:r>
            <a:endParaRPr lang="nl-BE" sz="2400" dirty="0"/>
          </a:p>
          <a:p>
            <a:pPr lvl="2"/>
            <a:r>
              <a:rPr lang="en-US" sz="2400" dirty="0"/>
              <a:t>Three </a:t>
            </a:r>
            <a:r>
              <a:rPr lang="en-US" sz="2400" b="1" dirty="0"/>
              <a:t>responses </a:t>
            </a:r>
            <a:r>
              <a:rPr lang="en-US" sz="2400" dirty="0"/>
              <a:t>were received. (May 18)</a:t>
            </a:r>
            <a:endParaRPr lang="nl-BE" sz="2400" dirty="0"/>
          </a:p>
          <a:p>
            <a:pPr lvl="2"/>
            <a:r>
              <a:rPr lang="en-US" sz="2400" dirty="0"/>
              <a:t>The article, together with the responses were published in the end of June 18</a:t>
            </a:r>
            <a:endParaRPr lang="nl-BE" sz="2400" dirty="0"/>
          </a:p>
          <a:p>
            <a:endParaRPr lang="nl-BE" dirty="0"/>
          </a:p>
        </p:txBody>
      </p:sp>
      <p:pic>
        <p:nvPicPr>
          <p:cNvPr id="1026" name="Picture 2" descr="Dialo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8463" y="314879"/>
            <a:ext cx="2156647" cy="138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872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Reflections</a:t>
            </a:r>
            <a:endParaRPr lang="nl-BE" dirty="0"/>
          </a:p>
        </p:txBody>
      </p:sp>
      <p:sp>
        <p:nvSpPr>
          <p:cNvPr id="3" name="Tijdelijke aanduiding voor inhoud 2"/>
          <p:cNvSpPr>
            <a:spLocks noGrp="1"/>
          </p:cNvSpPr>
          <p:nvPr>
            <p:ph idx="1"/>
          </p:nvPr>
        </p:nvSpPr>
        <p:spPr>
          <a:xfrm>
            <a:off x="130629" y="1825624"/>
            <a:ext cx="11694481" cy="4750153"/>
          </a:xfrm>
        </p:spPr>
        <p:txBody>
          <a:bodyPr/>
          <a:lstStyle/>
          <a:p>
            <a:pPr lvl="0"/>
            <a:r>
              <a:rPr lang="en-US" b="1" dirty="0" err="1" smtClean="0"/>
              <a:t>Neverending</a:t>
            </a:r>
            <a:r>
              <a:rPr lang="en-US" b="1" dirty="0" smtClean="0"/>
              <a:t> conceptual discussion on  </a:t>
            </a:r>
            <a:r>
              <a:rPr lang="en-US" dirty="0"/>
              <a:t>“spirituality”, whether we should use the concept spirituality or ‘giving meaning’ (</a:t>
            </a:r>
            <a:r>
              <a:rPr lang="en-US" dirty="0" err="1"/>
              <a:t>zingeving</a:t>
            </a:r>
            <a:r>
              <a:rPr lang="en-US" dirty="0"/>
              <a:t> in Dutch). </a:t>
            </a:r>
            <a:endParaRPr lang="en-US" dirty="0" smtClean="0"/>
          </a:p>
          <a:p>
            <a:pPr lvl="0"/>
            <a:r>
              <a:rPr lang="en-US" dirty="0" smtClean="0"/>
              <a:t>Spiritual competences:</a:t>
            </a:r>
          </a:p>
          <a:p>
            <a:pPr marL="457200" lvl="1" indent="0">
              <a:buNone/>
            </a:pPr>
            <a:r>
              <a:rPr lang="en-US" b="1" dirty="0" smtClean="0">
                <a:solidFill>
                  <a:srgbClr val="E00049"/>
                </a:solidFill>
              </a:rPr>
              <a:t>Please … keep it simple!</a:t>
            </a:r>
          </a:p>
          <a:p>
            <a:pPr marL="457200" lvl="1" indent="0">
              <a:buNone/>
            </a:pPr>
            <a:r>
              <a:rPr lang="en-US" dirty="0" smtClean="0"/>
              <a:t>Differences between teachers with nursing or midwifery background and teachers with mainly theological background:</a:t>
            </a:r>
          </a:p>
          <a:p>
            <a:pPr marL="457200" lvl="1" indent="0">
              <a:buNone/>
            </a:pPr>
            <a:r>
              <a:rPr lang="en-US" dirty="0" smtClean="0"/>
              <a:t>Nursing background: Many competences are basic nursing competences which are ‘conditions’ for spiritual care (skills &amp; attitudes level</a:t>
            </a:r>
            <a:r>
              <a:rPr lang="en-US" dirty="0" smtClean="0">
                <a:solidFill>
                  <a:srgbClr val="E12148"/>
                </a:solidFill>
              </a:rPr>
              <a:t>); is it possible to focus on the ‘specific’ competences (3,7,8,9)?</a:t>
            </a:r>
          </a:p>
          <a:p>
            <a:pPr marL="457200" lvl="1" indent="0">
              <a:buNone/>
            </a:pPr>
            <a:r>
              <a:rPr lang="en-US" dirty="0" smtClean="0"/>
              <a:t>Theological background: Most important issue is that all nurses should be able to </a:t>
            </a:r>
            <a:r>
              <a:rPr lang="en-US" dirty="0" smtClean="0"/>
              <a:t>care and listen to what </a:t>
            </a:r>
            <a:r>
              <a:rPr lang="en-US" dirty="0" smtClean="0"/>
              <a:t>is at stake for the patient; all the rest is work for experts</a:t>
            </a:r>
            <a:r>
              <a:rPr lang="en-US" dirty="0" smtClean="0">
                <a:solidFill>
                  <a:srgbClr val="E12148"/>
                </a:solidFill>
              </a:rPr>
              <a:t>, nurses should be able to work together with pastors  </a:t>
            </a:r>
          </a:p>
          <a:p>
            <a:pPr marL="457200" lvl="1" indent="0">
              <a:buNone/>
            </a:pPr>
            <a:endParaRPr lang="en-US" dirty="0" smtClean="0"/>
          </a:p>
          <a:p>
            <a:pPr marL="457200" lvl="1" indent="0">
              <a:buNone/>
            </a:pPr>
            <a:endParaRPr lang="en-US" dirty="0" smtClean="0"/>
          </a:p>
        </p:txBody>
      </p:sp>
    </p:spTree>
    <p:extLst>
      <p:ext uri="{BB962C8B-B14F-4D97-AF65-F5344CB8AC3E}">
        <p14:creationId xmlns:p14="http://schemas.microsoft.com/office/powerpoint/2010/main" val="419274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Reflections</a:t>
            </a:r>
            <a:endParaRPr lang="nl-BE" dirty="0"/>
          </a:p>
        </p:txBody>
      </p:sp>
      <p:sp>
        <p:nvSpPr>
          <p:cNvPr id="3" name="Tijdelijke aanduiding voor inhoud 2"/>
          <p:cNvSpPr>
            <a:spLocks noGrp="1"/>
          </p:cNvSpPr>
          <p:nvPr>
            <p:ph idx="1"/>
          </p:nvPr>
        </p:nvSpPr>
        <p:spPr>
          <a:xfrm>
            <a:off x="130629" y="1825624"/>
            <a:ext cx="11694481" cy="4750153"/>
          </a:xfrm>
        </p:spPr>
        <p:txBody>
          <a:bodyPr/>
          <a:lstStyle/>
          <a:p>
            <a:pPr lvl="0"/>
            <a:r>
              <a:rPr lang="en-US" b="1" dirty="0" smtClean="0"/>
              <a:t>Spiritual competences:</a:t>
            </a:r>
          </a:p>
          <a:p>
            <a:pPr marL="0" lvl="0" indent="0">
              <a:buNone/>
            </a:pPr>
            <a:r>
              <a:rPr lang="en-US" dirty="0"/>
              <a:t>	</a:t>
            </a:r>
            <a:r>
              <a:rPr lang="en-US" dirty="0" smtClean="0"/>
              <a:t>Possibility to link </a:t>
            </a:r>
          </a:p>
          <a:p>
            <a:pPr marL="0" lvl="0" indent="0">
              <a:buNone/>
            </a:pPr>
            <a:r>
              <a:rPr lang="en-US" dirty="0" smtClean="0"/>
              <a:t>them with the </a:t>
            </a:r>
            <a:r>
              <a:rPr lang="en-US" dirty="0" err="1" smtClean="0"/>
              <a:t>CanMeds</a:t>
            </a:r>
            <a:r>
              <a:rPr lang="en-US" dirty="0" smtClean="0"/>
              <a:t>?</a:t>
            </a:r>
          </a:p>
          <a:p>
            <a:pPr marL="0" lvl="0" indent="0">
              <a:buNone/>
            </a:pPr>
            <a:r>
              <a:rPr lang="en-US" dirty="0" smtClean="0"/>
              <a:t> </a:t>
            </a:r>
          </a:p>
          <a:p>
            <a:pPr marL="0" lvl="0" indent="0">
              <a:buNone/>
            </a:pPr>
            <a:r>
              <a:rPr lang="en-US" dirty="0" smtClean="0"/>
              <a:t>=&gt; Easier for implementation</a:t>
            </a:r>
          </a:p>
        </p:txBody>
      </p:sp>
      <p:pic>
        <p:nvPicPr>
          <p:cNvPr id="4" name="Afbeelding 3"/>
          <p:cNvPicPr>
            <a:picLocks noChangeAspect="1"/>
          </p:cNvPicPr>
          <p:nvPr/>
        </p:nvPicPr>
        <p:blipFill rotWithShape="1">
          <a:blip r:embed="rId3"/>
          <a:srcRect t="1611" b="3107"/>
          <a:stretch/>
        </p:blipFill>
        <p:spPr>
          <a:xfrm>
            <a:off x="5715284" y="1290180"/>
            <a:ext cx="5764311" cy="5448822"/>
          </a:xfrm>
          <a:prstGeom prst="rect">
            <a:avLst/>
          </a:prstGeom>
        </p:spPr>
      </p:pic>
      <p:pic>
        <p:nvPicPr>
          <p:cNvPr id="5" name="Picture 2" descr="Dialov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8463" y="314879"/>
            <a:ext cx="2156647" cy="138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294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Reflections</a:t>
            </a:r>
          </a:p>
        </p:txBody>
      </p:sp>
      <p:sp>
        <p:nvSpPr>
          <p:cNvPr id="3" name="Tijdelijke aanduiding voor inhoud 2"/>
          <p:cNvSpPr>
            <a:spLocks noGrp="1"/>
          </p:cNvSpPr>
          <p:nvPr>
            <p:ph idx="1"/>
          </p:nvPr>
        </p:nvSpPr>
        <p:spPr/>
        <p:txBody>
          <a:bodyPr/>
          <a:lstStyle/>
          <a:p>
            <a:r>
              <a:rPr lang="nl-BE" b="1" dirty="0" err="1" smtClean="0"/>
              <a:t>Succesfull</a:t>
            </a:r>
            <a:r>
              <a:rPr lang="nl-BE" b="1" dirty="0" smtClean="0"/>
              <a:t> teaching </a:t>
            </a:r>
            <a:r>
              <a:rPr lang="nl-BE" b="1" dirty="0" err="1" smtClean="0"/>
              <a:t>methods</a:t>
            </a:r>
            <a:endParaRPr lang="nl-BE" b="1" dirty="0" smtClean="0"/>
          </a:p>
          <a:p>
            <a:pPr marL="0" indent="0">
              <a:buNone/>
            </a:pPr>
            <a:endParaRPr lang="nl-BE" dirty="0" smtClean="0"/>
          </a:p>
          <a:p>
            <a:pPr marL="0" indent="0">
              <a:buNone/>
            </a:pPr>
            <a:r>
              <a:rPr lang="nl-BE" dirty="0" err="1" smtClean="0">
                <a:solidFill>
                  <a:srgbClr val="E00049"/>
                </a:solidFill>
              </a:rPr>
              <a:t>Aim</a:t>
            </a:r>
            <a:r>
              <a:rPr lang="nl-BE" dirty="0" smtClean="0">
                <a:solidFill>
                  <a:srgbClr val="E00049"/>
                </a:solidFill>
              </a:rPr>
              <a:t> =&gt; </a:t>
            </a:r>
            <a:r>
              <a:rPr lang="nl-BE" dirty="0" err="1" smtClean="0">
                <a:solidFill>
                  <a:srgbClr val="E00049"/>
                </a:solidFill>
              </a:rPr>
              <a:t>to</a:t>
            </a:r>
            <a:r>
              <a:rPr lang="nl-BE" dirty="0" smtClean="0">
                <a:solidFill>
                  <a:srgbClr val="E00049"/>
                </a:solidFill>
              </a:rPr>
              <a:t> </a:t>
            </a:r>
            <a:r>
              <a:rPr lang="nl-BE" dirty="0" err="1" smtClean="0">
                <a:solidFill>
                  <a:srgbClr val="E00049"/>
                </a:solidFill>
              </a:rPr>
              <a:t>increase</a:t>
            </a:r>
            <a:r>
              <a:rPr lang="nl-BE" dirty="0" smtClean="0">
                <a:solidFill>
                  <a:srgbClr val="E00049"/>
                </a:solidFill>
              </a:rPr>
              <a:t> </a:t>
            </a:r>
            <a:r>
              <a:rPr lang="nl-BE" dirty="0" err="1" smtClean="0">
                <a:solidFill>
                  <a:srgbClr val="E00049"/>
                </a:solidFill>
              </a:rPr>
              <a:t>self</a:t>
            </a:r>
            <a:r>
              <a:rPr lang="nl-BE" dirty="0" smtClean="0">
                <a:solidFill>
                  <a:srgbClr val="E00049"/>
                </a:solidFill>
              </a:rPr>
              <a:t> awareness (</a:t>
            </a:r>
            <a:r>
              <a:rPr lang="nl-BE" dirty="0" err="1" smtClean="0">
                <a:solidFill>
                  <a:srgbClr val="E00049"/>
                </a:solidFill>
              </a:rPr>
              <a:t>Competence</a:t>
            </a:r>
            <a:r>
              <a:rPr lang="nl-BE" dirty="0" smtClean="0">
                <a:solidFill>
                  <a:srgbClr val="E00049"/>
                </a:solidFill>
              </a:rPr>
              <a:t> 3)</a:t>
            </a:r>
          </a:p>
          <a:p>
            <a:pPr marL="0" indent="0">
              <a:buNone/>
            </a:pPr>
            <a:endParaRPr lang="nl-BE" dirty="0"/>
          </a:p>
          <a:p>
            <a:pPr marL="0" indent="0">
              <a:buNone/>
            </a:pPr>
            <a:endParaRPr lang="nl-BE" sz="2400" dirty="0" smtClean="0"/>
          </a:p>
          <a:p>
            <a:pPr marL="0" indent="0">
              <a:buNone/>
            </a:pPr>
            <a:r>
              <a:rPr lang="nl-BE" sz="2400" dirty="0" smtClean="0"/>
              <a:t>Using </a:t>
            </a:r>
            <a:r>
              <a:rPr lang="nl-BE" sz="2400" dirty="0" err="1" smtClean="0"/>
              <a:t>patient</a:t>
            </a:r>
            <a:r>
              <a:rPr lang="nl-BE" sz="2400" dirty="0" smtClean="0"/>
              <a:t> </a:t>
            </a:r>
            <a:r>
              <a:rPr lang="nl-BE" sz="2400" dirty="0" err="1" smtClean="0"/>
              <a:t>narratives</a:t>
            </a:r>
            <a:r>
              <a:rPr lang="nl-BE" sz="2400" dirty="0" smtClean="0"/>
              <a:t> in </a:t>
            </a:r>
            <a:r>
              <a:rPr lang="nl-BE" sz="2400" dirty="0" err="1" smtClean="0"/>
              <a:t>combination</a:t>
            </a:r>
            <a:r>
              <a:rPr lang="nl-BE" sz="2400" dirty="0" smtClean="0"/>
              <a:t> </a:t>
            </a:r>
            <a:r>
              <a:rPr lang="nl-BE" sz="2400" dirty="0" err="1" smtClean="0"/>
              <a:t>with</a:t>
            </a:r>
            <a:r>
              <a:rPr lang="nl-BE" sz="2400" dirty="0" smtClean="0"/>
              <a:t> </a:t>
            </a:r>
            <a:r>
              <a:rPr lang="nl-BE" sz="2400" dirty="0" err="1" smtClean="0"/>
              <a:t>group</a:t>
            </a:r>
            <a:r>
              <a:rPr lang="nl-BE" sz="2400" dirty="0" smtClean="0"/>
              <a:t> </a:t>
            </a:r>
            <a:r>
              <a:rPr lang="nl-BE" sz="2400" dirty="0" err="1" smtClean="0"/>
              <a:t>discussion</a:t>
            </a:r>
            <a:endParaRPr lang="nl-BE" sz="2400" dirty="0" smtClean="0"/>
          </a:p>
          <a:p>
            <a:pPr marL="0" indent="0">
              <a:buNone/>
            </a:pPr>
            <a:r>
              <a:rPr lang="nl-BE" sz="2400" dirty="0"/>
              <a:t>	</a:t>
            </a:r>
            <a:endParaRPr lang="nl-BE" sz="2400" dirty="0" smtClean="0"/>
          </a:p>
        </p:txBody>
      </p:sp>
      <p:pic>
        <p:nvPicPr>
          <p:cNvPr id="4" name="Picture 2" descr="Dialo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8463" y="314879"/>
            <a:ext cx="2156647" cy="138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0545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What’s</a:t>
            </a:r>
            <a:r>
              <a:rPr lang="nl-BE" dirty="0" smtClean="0"/>
              <a:t> next …</a:t>
            </a:r>
            <a:endParaRPr lang="nl-BE" dirty="0"/>
          </a:p>
        </p:txBody>
      </p:sp>
      <p:sp>
        <p:nvSpPr>
          <p:cNvPr id="3" name="Tijdelijke aanduiding voor inhoud 2"/>
          <p:cNvSpPr>
            <a:spLocks noGrp="1"/>
          </p:cNvSpPr>
          <p:nvPr>
            <p:ph idx="1"/>
          </p:nvPr>
        </p:nvSpPr>
        <p:spPr/>
        <p:txBody>
          <a:bodyPr/>
          <a:lstStyle/>
          <a:p>
            <a:r>
              <a:rPr lang="nl-BE" dirty="0" smtClean="0"/>
              <a:t>New </a:t>
            </a:r>
            <a:r>
              <a:rPr lang="nl-BE" dirty="0" err="1" smtClean="0"/>
              <a:t>article</a:t>
            </a:r>
            <a:r>
              <a:rPr lang="nl-BE" dirty="0" smtClean="0"/>
              <a:t> </a:t>
            </a:r>
            <a:r>
              <a:rPr lang="nl-BE" dirty="0" err="1" smtClean="0"/>
              <a:t>about</a:t>
            </a:r>
            <a:r>
              <a:rPr lang="nl-BE" dirty="0" smtClean="0"/>
              <a:t> EPICC week in Malta</a:t>
            </a:r>
          </a:p>
          <a:p>
            <a:endParaRPr lang="nl-BE" dirty="0"/>
          </a:p>
          <a:p>
            <a:r>
              <a:rPr lang="nl-BE" dirty="0" smtClean="0"/>
              <a:t>Curriculum team UC Leuven-Limburg</a:t>
            </a:r>
          </a:p>
          <a:p>
            <a:endParaRPr lang="nl-BE" dirty="0"/>
          </a:p>
          <a:p>
            <a:pPr marL="0" indent="0">
              <a:buNone/>
            </a:pPr>
            <a:r>
              <a:rPr lang="nl-BE" dirty="0" smtClean="0"/>
              <a:t>		headlines of </a:t>
            </a:r>
            <a:r>
              <a:rPr lang="nl-BE" dirty="0" err="1" smtClean="0"/>
              <a:t>the</a:t>
            </a:r>
            <a:r>
              <a:rPr lang="nl-BE" dirty="0" smtClean="0"/>
              <a:t> modules </a:t>
            </a:r>
            <a:r>
              <a:rPr lang="nl-BE" dirty="0"/>
              <a:t>	</a:t>
            </a:r>
            <a:r>
              <a:rPr lang="nl-BE" dirty="0" smtClean="0"/>
              <a:t>	</a:t>
            </a:r>
            <a:endParaRPr lang="nl-BE" dirty="0"/>
          </a:p>
        </p:txBody>
      </p:sp>
      <p:pic>
        <p:nvPicPr>
          <p:cNvPr id="4" name="Picture 2" descr="Dialo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8463" y="314879"/>
            <a:ext cx="2156647" cy="138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45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7391400" y="4139946"/>
            <a:ext cx="4800600" cy="3003804"/>
          </a:xfrm>
          <a:prstGeom prst="rect">
            <a:avLst/>
          </a:prstGeom>
        </p:spPr>
      </p:pic>
      <p:sp>
        <p:nvSpPr>
          <p:cNvPr id="3" name="Tijdelijke aanduiding voor inhoud 2"/>
          <p:cNvSpPr>
            <a:spLocks noGrp="1"/>
          </p:cNvSpPr>
          <p:nvPr>
            <p:ph idx="1"/>
          </p:nvPr>
        </p:nvSpPr>
        <p:spPr>
          <a:xfrm>
            <a:off x="2087793" y="1474544"/>
            <a:ext cx="10195034" cy="4750153"/>
          </a:xfrm>
        </p:spPr>
        <p:txBody>
          <a:bodyPr/>
          <a:lstStyle/>
          <a:p>
            <a:pPr marL="0" lvl="1" indent="0">
              <a:spcBef>
                <a:spcPts val="1000"/>
              </a:spcBef>
              <a:buClr>
                <a:srgbClr val="E00049"/>
              </a:buClr>
              <a:buNone/>
            </a:pPr>
            <a:r>
              <a:rPr lang="en-US" sz="2800" dirty="0" smtClean="0"/>
              <a:t>Specific accents of nursing at UC Leuven-Limburg</a:t>
            </a:r>
          </a:p>
          <a:p>
            <a:pPr>
              <a:lnSpc>
                <a:spcPct val="100000"/>
              </a:lnSpc>
            </a:pPr>
            <a:r>
              <a:rPr lang="en-US" dirty="0" smtClean="0"/>
              <a:t>Clinical reasoning</a:t>
            </a:r>
          </a:p>
          <a:p>
            <a:pPr>
              <a:lnSpc>
                <a:spcPct val="100000"/>
              </a:lnSpc>
            </a:pPr>
            <a:r>
              <a:rPr lang="en-US" dirty="0" smtClean="0"/>
              <a:t>Evidence-based thinking and acting – evidence based education (integration of research, education and practice)</a:t>
            </a:r>
          </a:p>
          <a:p>
            <a:pPr>
              <a:lnSpc>
                <a:spcPct val="100000"/>
              </a:lnSpc>
            </a:pPr>
            <a:r>
              <a:rPr lang="en-US" dirty="0" smtClean="0"/>
              <a:t>Nursing entrepreneurship</a:t>
            </a:r>
          </a:p>
          <a:p>
            <a:pPr>
              <a:lnSpc>
                <a:spcPct val="100000"/>
              </a:lnSpc>
            </a:pPr>
            <a:r>
              <a:rPr lang="en-US" dirty="0" smtClean="0"/>
              <a:t>Prevention – patient self management/empowerment </a:t>
            </a:r>
          </a:p>
          <a:p>
            <a:pPr>
              <a:lnSpc>
                <a:spcPct val="100000"/>
              </a:lnSpc>
            </a:pPr>
            <a:r>
              <a:rPr lang="en-US" dirty="0" smtClean="0"/>
              <a:t>Written and oral communication</a:t>
            </a:r>
          </a:p>
          <a:p>
            <a:pPr>
              <a:lnSpc>
                <a:spcPct val="100000"/>
              </a:lnSpc>
            </a:pPr>
            <a:r>
              <a:rPr lang="en-US" dirty="0" smtClean="0"/>
              <a:t>Patient safety</a:t>
            </a:r>
          </a:p>
          <a:p>
            <a:pPr>
              <a:lnSpc>
                <a:spcPct val="100000"/>
              </a:lnSpc>
            </a:pPr>
            <a:r>
              <a:rPr lang="en-US" dirty="0" smtClean="0"/>
              <a:t>Coordination of care</a:t>
            </a:r>
          </a:p>
          <a:p>
            <a:pPr lvl="2">
              <a:lnSpc>
                <a:spcPct val="120000"/>
              </a:lnSpc>
            </a:pPr>
            <a:endParaRPr lang="en-US" sz="2800" dirty="0" smtClean="0"/>
          </a:p>
          <a:p>
            <a:pPr marL="914400" lvl="2" indent="0">
              <a:buNone/>
            </a:pPr>
            <a:endParaRPr lang="en-US" sz="2800" dirty="0" smtClean="0"/>
          </a:p>
          <a:p>
            <a:pPr lvl="1"/>
            <a:endParaRPr lang="en-US" sz="2800" dirty="0" smtClean="0"/>
          </a:p>
          <a:p>
            <a:pPr marL="457200" lvl="1" indent="0">
              <a:buNone/>
            </a:pPr>
            <a:endParaRPr lang="en-US" sz="2800" dirty="0"/>
          </a:p>
        </p:txBody>
      </p:sp>
      <p:sp>
        <p:nvSpPr>
          <p:cNvPr id="2" name="Titel 1"/>
          <p:cNvSpPr>
            <a:spLocks noGrp="1"/>
          </p:cNvSpPr>
          <p:nvPr>
            <p:ph type="title"/>
          </p:nvPr>
        </p:nvSpPr>
        <p:spPr>
          <a:xfrm>
            <a:off x="2087793" y="193431"/>
            <a:ext cx="9948332" cy="1281113"/>
          </a:xfrm>
        </p:spPr>
        <p:txBody>
          <a:bodyPr/>
          <a:lstStyle/>
          <a:p>
            <a:r>
              <a:rPr lang="nl-BE" dirty="0" smtClean="0"/>
              <a:t>Headlines </a:t>
            </a:r>
            <a:r>
              <a:rPr lang="nl-BE" dirty="0" err="1" smtClean="0"/>
              <a:t>each</a:t>
            </a:r>
            <a:r>
              <a:rPr lang="nl-BE" dirty="0" smtClean="0"/>
              <a:t> module</a:t>
            </a:r>
            <a:endParaRPr lang="nl-BE" dirty="0"/>
          </a:p>
        </p:txBody>
      </p:sp>
    </p:spTree>
    <p:extLst>
      <p:ext uri="{BB962C8B-B14F-4D97-AF65-F5344CB8AC3E}">
        <p14:creationId xmlns:p14="http://schemas.microsoft.com/office/powerpoint/2010/main" val="3821943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Objectives</a:t>
            </a:r>
            <a:r>
              <a:rPr lang="nl-BE" dirty="0" smtClean="0"/>
              <a:t>:</a:t>
            </a:r>
            <a:endParaRPr lang="nl-BE" dirty="0"/>
          </a:p>
        </p:txBody>
      </p:sp>
      <p:sp>
        <p:nvSpPr>
          <p:cNvPr id="3" name="Tijdelijke aanduiding voor inhoud 2"/>
          <p:cNvSpPr>
            <a:spLocks noGrp="1"/>
          </p:cNvSpPr>
          <p:nvPr>
            <p:ph idx="1"/>
          </p:nvPr>
        </p:nvSpPr>
        <p:spPr/>
        <p:txBody>
          <a:bodyPr/>
          <a:lstStyle/>
          <a:p>
            <a:pPr marL="514350" lvl="0" indent="-514350">
              <a:buAutoNum type="arabicPeriod"/>
            </a:pPr>
            <a:r>
              <a:rPr lang="en-US" dirty="0" smtClean="0"/>
              <a:t>To </a:t>
            </a:r>
            <a:r>
              <a:rPr lang="en-US" dirty="0"/>
              <a:t>start the discussion on spiritual care competences within </a:t>
            </a:r>
            <a:r>
              <a:rPr lang="en-US" dirty="0" smtClean="0"/>
              <a:t>the </a:t>
            </a:r>
            <a:r>
              <a:rPr lang="en-US" dirty="0"/>
              <a:t>nursing curriculum </a:t>
            </a:r>
            <a:r>
              <a:rPr lang="en-US" dirty="0" smtClean="0"/>
              <a:t>=&gt; sensitization &amp; discussion </a:t>
            </a:r>
            <a:endParaRPr lang="nl-BE" dirty="0"/>
          </a:p>
          <a:p>
            <a:pPr marL="0" lvl="0" indent="0">
              <a:buNone/>
            </a:pPr>
            <a:r>
              <a:rPr lang="en-US" dirty="0" smtClean="0"/>
              <a:t>	(Level of Association of the University Colleges 	connected with the University of Leuven)</a:t>
            </a:r>
            <a:endParaRPr lang="en-US" dirty="0" smtClean="0"/>
          </a:p>
          <a:p>
            <a:pPr marL="0" lvl="0" indent="0">
              <a:buNone/>
            </a:pPr>
            <a:endParaRPr lang="en-US" dirty="0" smtClean="0"/>
          </a:p>
          <a:p>
            <a:pPr marL="0" lvl="0" indent="0">
              <a:buNone/>
            </a:pPr>
            <a:r>
              <a:rPr lang="en-US" dirty="0" smtClean="0"/>
              <a:t>2. </a:t>
            </a:r>
            <a:r>
              <a:rPr lang="en-US" dirty="0" smtClean="0">
                <a:solidFill>
                  <a:srgbClr val="E12148"/>
                </a:solidFill>
              </a:rPr>
              <a:t>Using </a:t>
            </a:r>
            <a:r>
              <a:rPr lang="en-US" dirty="0">
                <a:solidFill>
                  <a:srgbClr val="E12148"/>
                </a:solidFill>
              </a:rPr>
              <a:t>the standard, to check </a:t>
            </a:r>
            <a:r>
              <a:rPr lang="en-US" dirty="0" smtClean="0">
                <a:solidFill>
                  <a:srgbClr val="E12148"/>
                </a:solidFill>
              </a:rPr>
              <a:t>teaching </a:t>
            </a:r>
            <a:r>
              <a:rPr lang="en-US" dirty="0">
                <a:solidFill>
                  <a:srgbClr val="E12148"/>
                </a:solidFill>
              </a:rPr>
              <a:t>objectives and </a:t>
            </a:r>
            <a:r>
              <a:rPr lang="en-US" dirty="0" smtClean="0">
                <a:solidFill>
                  <a:srgbClr val="E12148"/>
                </a:solidFill>
              </a:rPr>
              <a:t>	activities </a:t>
            </a:r>
            <a:r>
              <a:rPr lang="en-US" dirty="0">
                <a:solidFill>
                  <a:srgbClr val="E12148"/>
                </a:solidFill>
              </a:rPr>
              <a:t>on spiritual care within </a:t>
            </a:r>
            <a:r>
              <a:rPr lang="en-US" dirty="0" smtClean="0">
                <a:solidFill>
                  <a:srgbClr val="E12148"/>
                </a:solidFill>
              </a:rPr>
              <a:t>teaching activities</a:t>
            </a:r>
          </a:p>
          <a:p>
            <a:pPr marL="0" lvl="0" indent="0">
              <a:buNone/>
            </a:pPr>
            <a:r>
              <a:rPr lang="en-US" dirty="0">
                <a:solidFill>
                  <a:srgbClr val="E12148"/>
                </a:solidFill>
              </a:rPr>
              <a:t>	</a:t>
            </a:r>
            <a:r>
              <a:rPr lang="en-US" dirty="0" smtClean="0">
                <a:solidFill>
                  <a:srgbClr val="E12148"/>
                </a:solidFill>
              </a:rPr>
              <a:t>(Campus level)</a:t>
            </a:r>
            <a:endParaRPr lang="nl-BE" dirty="0">
              <a:solidFill>
                <a:srgbClr val="E12148"/>
              </a:solidFill>
            </a:endParaRPr>
          </a:p>
          <a:p>
            <a:endParaRPr lang="nl-BE" dirty="0"/>
          </a:p>
        </p:txBody>
      </p:sp>
    </p:spTree>
    <p:extLst>
      <p:ext uri="{BB962C8B-B14F-4D97-AF65-F5344CB8AC3E}">
        <p14:creationId xmlns:p14="http://schemas.microsoft.com/office/powerpoint/2010/main" val="19771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Reflections</a:t>
            </a:r>
            <a:endParaRPr lang="nl-BE" dirty="0"/>
          </a:p>
        </p:txBody>
      </p:sp>
      <p:sp>
        <p:nvSpPr>
          <p:cNvPr id="3" name="Tijdelijke aanduiding voor inhoud 2"/>
          <p:cNvSpPr>
            <a:spLocks noGrp="1"/>
          </p:cNvSpPr>
          <p:nvPr>
            <p:ph idx="1"/>
          </p:nvPr>
        </p:nvSpPr>
        <p:spPr/>
        <p:txBody>
          <a:bodyPr/>
          <a:lstStyle/>
          <a:p>
            <a:pPr lvl="0"/>
            <a:r>
              <a:rPr lang="en-US" dirty="0" smtClean="0"/>
              <a:t>I </a:t>
            </a:r>
            <a:r>
              <a:rPr lang="en-US" dirty="0"/>
              <a:t>used the standard to check the objectives of </a:t>
            </a:r>
            <a:r>
              <a:rPr lang="en-US" dirty="0" smtClean="0"/>
              <a:t>the courses “Philosophy, ethics and giving meaning” with those </a:t>
            </a:r>
            <a:r>
              <a:rPr lang="en-US" dirty="0"/>
              <a:t>of the standard</a:t>
            </a:r>
            <a:r>
              <a:rPr lang="en-US" dirty="0" smtClean="0"/>
              <a:t>.</a:t>
            </a:r>
          </a:p>
          <a:p>
            <a:pPr lvl="1"/>
            <a:r>
              <a:rPr lang="en-US" dirty="0" smtClean="0"/>
              <a:t>‘Knowledge’ level </a:t>
            </a:r>
          </a:p>
          <a:p>
            <a:pPr marL="457200" lvl="1" indent="0">
              <a:buNone/>
            </a:pPr>
            <a:r>
              <a:rPr lang="en-US" dirty="0"/>
              <a:t>	</a:t>
            </a:r>
            <a:r>
              <a:rPr lang="en-US" dirty="0" smtClean="0"/>
              <a:t>Year 1: 1</a:t>
            </a:r>
            <a:r>
              <a:rPr lang="en-US" dirty="0"/>
              <a:t>, 3, </a:t>
            </a:r>
            <a:r>
              <a:rPr lang="en-US" dirty="0" smtClean="0"/>
              <a:t>5</a:t>
            </a:r>
            <a:endParaRPr lang="nl-BE" dirty="0"/>
          </a:p>
          <a:p>
            <a:pPr marL="457200" lvl="1" indent="0">
              <a:buNone/>
            </a:pPr>
            <a:r>
              <a:rPr lang="en-US" dirty="0"/>
              <a:t>	</a:t>
            </a:r>
            <a:r>
              <a:rPr lang="en-US" dirty="0" smtClean="0"/>
              <a:t>Year 2/3:  6, 7, 8, 9</a:t>
            </a:r>
          </a:p>
          <a:p>
            <a:pPr marL="457200" lvl="1" indent="0">
              <a:buNone/>
            </a:pPr>
            <a:r>
              <a:rPr lang="en-US" dirty="0"/>
              <a:t>	</a:t>
            </a:r>
            <a:r>
              <a:rPr lang="en-US" dirty="0" smtClean="0"/>
              <a:t>Year 4: /</a:t>
            </a:r>
          </a:p>
          <a:p>
            <a:pPr marL="457200" lvl="1" indent="0">
              <a:buNone/>
            </a:pPr>
            <a:endParaRPr lang="en-US" dirty="0"/>
          </a:p>
          <a:p>
            <a:r>
              <a:rPr lang="en-US" dirty="0" smtClean="0"/>
              <a:t>Trajectory ‘Personal &amp; professional growth’</a:t>
            </a:r>
          </a:p>
          <a:p>
            <a:pPr marL="457200" lvl="1" indent="0">
              <a:buNone/>
            </a:pPr>
            <a:r>
              <a:rPr lang="en-US" dirty="0" smtClean="0"/>
              <a:t>	Attitude &amp; skills level</a:t>
            </a:r>
            <a:r>
              <a:rPr lang="en-US" dirty="0"/>
              <a:t>	</a:t>
            </a:r>
            <a:endParaRPr lang="en-US" dirty="0" smtClean="0"/>
          </a:p>
          <a:p>
            <a:pPr marL="457200" lvl="1" indent="0">
              <a:buNone/>
            </a:pPr>
            <a:r>
              <a:rPr lang="en-US" dirty="0" smtClean="0"/>
              <a:t>	Year 1: 3, 4</a:t>
            </a:r>
          </a:p>
          <a:p>
            <a:pPr marL="457200" lvl="1" indent="0">
              <a:buNone/>
            </a:pPr>
            <a:r>
              <a:rPr lang="en-US" dirty="0"/>
              <a:t>	</a:t>
            </a:r>
            <a:r>
              <a:rPr lang="en-US" dirty="0" smtClean="0"/>
              <a:t>Year 2/3: 3, 4 </a:t>
            </a:r>
          </a:p>
          <a:p>
            <a:pPr marL="457200" lvl="1" indent="0">
              <a:buNone/>
            </a:pPr>
            <a:endParaRPr lang="en-US" dirty="0"/>
          </a:p>
          <a:p>
            <a:endParaRPr lang="nl-BE" dirty="0"/>
          </a:p>
        </p:txBody>
      </p:sp>
    </p:spTree>
    <p:extLst>
      <p:ext uri="{BB962C8B-B14F-4D97-AF65-F5344CB8AC3E}">
        <p14:creationId xmlns:p14="http://schemas.microsoft.com/office/powerpoint/2010/main" val="2786686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14188" y="365125"/>
            <a:ext cx="5610922" cy="1281113"/>
          </a:xfrm>
        </p:spPr>
        <p:txBody>
          <a:bodyPr/>
          <a:lstStyle/>
          <a:p>
            <a:r>
              <a:rPr lang="nl-BE" dirty="0" err="1" smtClean="0"/>
              <a:t>Good</a:t>
            </a:r>
            <a:r>
              <a:rPr lang="nl-BE" dirty="0" smtClean="0"/>
              <a:t> </a:t>
            </a:r>
            <a:r>
              <a:rPr lang="nl-BE" dirty="0" err="1" smtClean="0"/>
              <a:t>practices</a:t>
            </a:r>
            <a:endParaRPr lang="nl-BE" dirty="0"/>
          </a:p>
        </p:txBody>
      </p:sp>
      <p:pic>
        <p:nvPicPr>
          <p:cNvPr id="2050" name="Picture 2" descr="Afbeeldingsresultaat voor amour hanek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528457" cy="6710767"/>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3"/>
          <p:cNvSpPr/>
          <p:nvPr/>
        </p:nvSpPr>
        <p:spPr>
          <a:xfrm>
            <a:off x="6351037" y="2112472"/>
            <a:ext cx="5274906" cy="4247317"/>
          </a:xfrm>
          <a:prstGeom prst="rect">
            <a:avLst/>
          </a:prstGeom>
        </p:spPr>
        <p:txBody>
          <a:bodyPr wrap="square">
            <a:spAutoFit/>
          </a:bodyPr>
          <a:lstStyle/>
          <a:p>
            <a:r>
              <a:rPr lang="nl-BE" sz="2800" dirty="0"/>
              <a:t>Using </a:t>
            </a:r>
            <a:r>
              <a:rPr lang="nl-BE" sz="2800" dirty="0" err="1"/>
              <a:t>patient</a:t>
            </a:r>
            <a:r>
              <a:rPr lang="nl-BE" sz="2800" dirty="0"/>
              <a:t> </a:t>
            </a:r>
            <a:r>
              <a:rPr lang="nl-BE" sz="2800" dirty="0" err="1"/>
              <a:t>narratives</a:t>
            </a:r>
            <a:r>
              <a:rPr lang="nl-BE" sz="2800" dirty="0"/>
              <a:t> in </a:t>
            </a:r>
            <a:r>
              <a:rPr lang="nl-BE" sz="2800" dirty="0" err="1"/>
              <a:t>combination</a:t>
            </a:r>
            <a:r>
              <a:rPr lang="nl-BE" sz="2800" dirty="0"/>
              <a:t> </a:t>
            </a:r>
            <a:r>
              <a:rPr lang="nl-BE" sz="2800" dirty="0" err="1"/>
              <a:t>with</a:t>
            </a:r>
            <a:r>
              <a:rPr lang="nl-BE" sz="2800" dirty="0"/>
              <a:t> </a:t>
            </a:r>
            <a:r>
              <a:rPr lang="nl-BE" sz="2800" dirty="0" err="1"/>
              <a:t>group</a:t>
            </a:r>
            <a:r>
              <a:rPr lang="nl-BE" sz="2800" dirty="0"/>
              <a:t> </a:t>
            </a:r>
            <a:r>
              <a:rPr lang="nl-BE" sz="2800" dirty="0" err="1" smtClean="0"/>
              <a:t>discussion</a:t>
            </a:r>
            <a:endParaRPr lang="nl-BE" sz="2800" dirty="0" smtClean="0"/>
          </a:p>
          <a:p>
            <a:endParaRPr lang="nl-BE" sz="2800" dirty="0" smtClean="0"/>
          </a:p>
          <a:p>
            <a:r>
              <a:rPr lang="nl-BE" sz="2800" dirty="0" smtClean="0"/>
              <a:t>“Big” issues </a:t>
            </a:r>
            <a:r>
              <a:rPr lang="nl-BE" sz="2800" dirty="0" smtClean="0">
                <a:sym typeface="Wingdings" panose="05000000000000000000" pitchFamily="2" charset="2"/>
              </a:rPr>
              <a:t>+ “</a:t>
            </a:r>
            <a:r>
              <a:rPr lang="nl-BE" sz="2800" dirty="0" err="1" smtClean="0">
                <a:sym typeface="Wingdings" panose="05000000000000000000" pitchFamily="2" charset="2"/>
              </a:rPr>
              <a:t>daily</a:t>
            </a:r>
            <a:r>
              <a:rPr lang="nl-BE" sz="2800" dirty="0" smtClean="0">
                <a:sym typeface="Wingdings" panose="05000000000000000000" pitchFamily="2" charset="2"/>
              </a:rPr>
              <a:t>” issues </a:t>
            </a:r>
          </a:p>
          <a:p>
            <a:r>
              <a:rPr lang="nl-BE" sz="2800" dirty="0" err="1" smtClean="0">
                <a:sym typeface="Wingdings" panose="05000000000000000000" pitchFamily="2" charset="2"/>
              </a:rPr>
              <a:t>Refering</a:t>
            </a:r>
            <a:r>
              <a:rPr lang="nl-BE" sz="2800" dirty="0" smtClean="0">
                <a:sym typeface="Wingdings" panose="05000000000000000000" pitchFamily="2" charset="2"/>
              </a:rPr>
              <a:t> </a:t>
            </a:r>
            <a:r>
              <a:rPr lang="nl-BE" sz="2800" dirty="0" err="1" smtClean="0">
                <a:sym typeface="Wingdings" panose="05000000000000000000" pitchFamily="2" charset="2"/>
              </a:rPr>
              <a:t>to</a:t>
            </a:r>
            <a:r>
              <a:rPr lang="nl-BE" sz="2800" dirty="0" smtClean="0">
                <a:sym typeface="Wingdings" panose="05000000000000000000" pitchFamily="2" charset="2"/>
              </a:rPr>
              <a:t> </a:t>
            </a:r>
            <a:r>
              <a:rPr lang="nl-BE" sz="2800" dirty="0" err="1" smtClean="0">
                <a:sym typeface="Wingdings" panose="05000000000000000000" pitchFamily="2" charset="2"/>
              </a:rPr>
              <a:t>the</a:t>
            </a:r>
            <a:r>
              <a:rPr lang="nl-BE" sz="2800" dirty="0" smtClean="0">
                <a:sym typeface="Wingdings" panose="05000000000000000000" pitchFamily="2" charset="2"/>
              </a:rPr>
              <a:t> </a:t>
            </a:r>
            <a:r>
              <a:rPr lang="nl-BE" sz="2800" dirty="0" err="1" smtClean="0">
                <a:sym typeface="Wingdings" panose="05000000000000000000" pitchFamily="2" charset="2"/>
              </a:rPr>
              <a:t>daily</a:t>
            </a:r>
            <a:r>
              <a:rPr lang="nl-BE" sz="2800" dirty="0" smtClean="0">
                <a:sym typeface="Wingdings" panose="05000000000000000000" pitchFamily="2" charset="2"/>
              </a:rPr>
              <a:t> </a:t>
            </a:r>
            <a:r>
              <a:rPr lang="nl-BE" sz="2800" dirty="0" err="1" smtClean="0">
                <a:sym typeface="Wingdings" panose="05000000000000000000" pitchFamily="2" charset="2"/>
              </a:rPr>
              <a:t>world</a:t>
            </a:r>
            <a:r>
              <a:rPr lang="nl-BE" sz="2800" dirty="0" smtClean="0">
                <a:sym typeface="Wingdings" panose="05000000000000000000" pitchFamily="2" charset="2"/>
              </a:rPr>
              <a:t> of </a:t>
            </a:r>
            <a:r>
              <a:rPr lang="nl-BE" sz="2800" dirty="0" err="1" smtClean="0">
                <a:sym typeface="Wingdings" panose="05000000000000000000" pitchFamily="2" charset="2"/>
              </a:rPr>
              <a:t>students</a:t>
            </a:r>
            <a:r>
              <a:rPr lang="nl-BE" sz="2800" dirty="0" smtClean="0">
                <a:sym typeface="Wingdings" panose="05000000000000000000" pitchFamily="2" charset="2"/>
              </a:rPr>
              <a:t>, </a:t>
            </a:r>
            <a:r>
              <a:rPr lang="nl-BE" sz="2800" dirty="0" err="1" smtClean="0">
                <a:sym typeface="Wingdings" panose="05000000000000000000" pitchFamily="2" charset="2"/>
              </a:rPr>
              <a:t>not</a:t>
            </a:r>
            <a:r>
              <a:rPr lang="nl-BE" sz="2800" dirty="0" smtClean="0">
                <a:sym typeface="Wingdings" panose="05000000000000000000" pitchFamily="2" charset="2"/>
              </a:rPr>
              <a:t> </a:t>
            </a:r>
            <a:r>
              <a:rPr lang="nl-BE" sz="2800" dirty="0" err="1" smtClean="0">
                <a:sym typeface="Wingdings" panose="05000000000000000000" pitchFamily="2" charset="2"/>
              </a:rPr>
              <a:t>only</a:t>
            </a:r>
            <a:r>
              <a:rPr lang="nl-BE" sz="2800" dirty="0" smtClean="0">
                <a:sym typeface="Wingdings" panose="05000000000000000000" pitchFamily="2" charset="2"/>
              </a:rPr>
              <a:t> ‘care’ </a:t>
            </a:r>
            <a:r>
              <a:rPr lang="nl-BE" dirty="0" smtClean="0">
                <a:sym typeface="Wingdings" panose="05000000000000000000" pitchFamily="2" charset="2"/>
              </a:rPr>
              <a:t>(e.g. </a:t>
            </a:r>
            <a:r>
              <a:rPr lang="nl-BE" dirty="0" err="1" smtClean="0">
                <a:sym typeface="Wingdings" panose="05000000000000000000" pitchFamily="2" charset="2"/>
              </a:rPr>
              <a:t>how</a:t>
            </a:r>
            <a:r>
              <a:rPr lang="nl-BE" dirty="0" smtClean="0">
                <a:sym typeface="Wingdings" panose="05000000000000000000" pitchFamily="2" charset="2"/>
              </a:rPr>
              <a:t> do </a:t>
            </a:r>
            <a:r>
              <a:rPr lang="nl-BE" dirty="0" err="1" smtClean="0">
                <a:sym typeface="Wingdings" panose="05000000000000000000" pitchFamily="2" charset="2"/>
              </a:rPr>
              <a:t>you</a:t>
            </a:r>
            <a:r>
              <a:rPr lang="nl-BE" dirty="0" smtClean="0">
                <a:sym typeface="Wingdings" panose="05000000000000000000" pitchFamily="2" charset="2"/>
              </a:rPr>
              <a:t> deal </a:t>
            </a:r>
            <a:r>
              <a:rPr lang="nl-BE" dirty="0" err="1" smtClean="0">
                <a:sym typeface="Wingdings" panose="05000000000000000000" pitchFamily="2" charset="2"/>
              </a:rPr>
              <a:t>with</a:t>
            </a:r>
            <a:r>
              <a:rPr lang="nl-BE" dirty="0" smtClean="0">
                <a:sym typeface="Wingdings" panose="05000000000000000000" pitchFamily="2" charset="2"/>
              </a:rPr>
              <a:t> love sickness)</a:t>
            </a:r>
            <a:endParaRPr lang="nl-BE" dirty="0"/>
          </a:p>
          <a:p>
            <a:endParaRPr lang="nl-BE" sz="2800" dirty="0" smtClean="0"/>
          </a:p>
          <a:p>
            <a:r>
              <a:rPr lang="nl-BE" sz="2800" dirty="0" smtClean="0">
                <a:sym typeface="Wingdings" panose="05000000000000000000" pitchFamily="2" charset="2"/>
              </a:rPr>
              <a:t> </a:t>
            </a:r>
            <a:r>
              <a:rPr lang="nl-BE" sz="2800" dirty="0" err="1" smtClean="0">
                <a:sym typeface="Wingdings" panose="05000000000000000000" pitchFamily="2" charset="2"/>
              </a:rPr>
              <a:t>Working</a:t>
            </a:r>
            <a:r>
              <a:rPr lang="nl-BE" sz="2800" dirty="0" smtClean="0">
                <a:sym typeface="Wingdings" panose="05000000000000000000" pitchFamily="2" charset="2"/>
              </a:rPr>
              <a:t> on ‘awareness’</a:t>
            </a:r>
            <a:endParaRPr lang="nl-BE" sz="2800" dirty="0"/>
          </a:p>
        </p:txBody>
      </p:sp>
    </p:spTree>
    <p:extLst>
      <p:ext uri="{BB962C8B-B14F-4D97-AF65-F5344CB8AC3E}">
        <p14:creationId xmlns:p14="http://schemas.microsoft.com/office/powerpoint/2010/main" val="2872881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72604" y="365125"/>
            <a:ext cx="4752506" cy="1281113"/>
          </a:xfrm>
        </p:spPr>
        <p:txBody>
          <a:bodyPr/>
          <a:lstStyle/>
          <a:p>
            <a:r>
              <a:rPr lang="nl-BE" dirty="0" err="1" smtClean="0"/>
              <a:t>Good</a:t>
            </a:r>
            <a:r>
              <a:rPr lang="nl-BE" dirty="0" smtClean="0"/>
              <a:t> </a:t>
            </a:r>
            <a:r>
              <a:rPr lang="nl-BE" dirty="0" err="1" smtClean="0"/>
              <a:t>practices</a:t>
            </a:r>
            <a:endParaRPr lang="nl-BE" dirty="0"/>
          </a:p>
        </p:txBody>
      </p:sp>
      <p:sp>
        <p:nvSpPr>
          <p:cNvPr id="3" name="Tijdelijke aanduiding voor inhoud 2"/>
          <p:cNvSpPr>
            <a:spLocks noGrp="1"/>
          </p:cNvSpPr>
          <p:nvPr>
            <p:ph idx="1"/>
          </p:nvPr>
        </p:nvSpPr>
        <p:spPr>
          <a:xfrm>
            <a:off x="6027576" y="1825624"/>
            <a:ext cx="5797534" cy="4750153"/>
          </a:xfrm>
        </p:spPr>
        <p:txBody>
          <a:bodyPr/>
          <a:lstStyle/>
          <a:p>
            <a:pPr marL="0" indent="0">
              <a:buNone/>
            </a:pPr>
            <a:r>
              <a:rPr lang="nl-BE" dirty="0" smtClean="0"/>
              <a:t>(</a:t>
            </a:r>
            <a:r>
              <a:rPr lang="nl-BE" dirty="0"/>
              <a:t>2) Exposure – </a:t>
            </a:r>
            <a:r>
              <a:rPr lang="nl-BE" dirty="0" err="1"/>
              <a:t>experiential</a:t>
            </a:r>
            <a:r>
              <a:rPr lang="nl-BE" dirty="0"/>
              <a:t> </a:t>
            </a:r>
            <a:r>
              <a:rPr lang="nl-BE" dirty="0" err="1" smtClean="0"/>
              <a:t>learning</a:t>
            </a:r>
            <a:r>
              <a:rPr lang="nl-BE" dirty="0" smtClean="0"/>
              <a:t> </a:t>
            </a:r>
            <a:r>
              <a:rPr lang="nl-BE" dirty="0" err="1"/>
              <a:t>methods</a:t>
            </a:r>
            <a:r>
              <a:rPr lang="nl-BE" dirty="0"/>
              <a:t> in </a:t>
            </a:r>
            <a:r>
              <a:rPr lang="nl-BE" dirty="0" err="1"/>
              <a:t>combination</a:t>
            </a:r>
            <a:r>
              <a:rPr lang="nl-BE" dirty="0"/>
              <a:t> </a:t>
            </a:r>
            <a:r>
              <a:rPr lang="nl-BE" dirty="0" err="1"/>
              <a:t>with</a:t>
            </a:r>
            <a:r>
              <a:rPr lang="nl-BE" dirty="0"/>
              <a:t> </a:t>
            </a:r>
            <a:r>
              <a:rPr lang="nl-BE" dirty="0" err="1"/>
              <a:t>reflection</a:t>
            </a:r>
            <a:r>
              <a:rPr lang="nl-BE" dirty="0"/>
              <a:t>  </a:t>
            </a:r>
            <a:endParaRPr lang="nl-BE" dirty="0" smtClean="0"/>
          </a:p>
          <a:p>
            <a:pPr marL="0" indent="0">
              <a:buNone/>
            </a:pPr>
            <a:endParaRPr lang="nl-BE" dirty="0"/>
          </a:p>
          <a:p>
            <a:pPr marL="0" indent="0">
              <a:buNone/>
            </a:pPr>
            <a:r>
              <a:rPr lang="nl-BE" dirty="0" err="1" smtClean="0"/>
              <a:t>Year</a:t>
            </a:r>
            <a:r>
              <a:rPr lang="nl-BE" dirty="0" smtClean="0"/>
              <a:t> 1: </a:t>
            </a:r>
            <a:r>
              <a:rPr lang="nl-BE" dirty="0" err="1" smtClean="0"/>
              <a:t>volunteer</a:t>
            </a:r>
            <a:r>
              <a:rPr lang="nl-BE" dirty="0" smtClean="0"/>
              <a:t> </a:t>
            </a:r>
            <a:r>
              <a:rPr lang="nl-BE" dirty="0" err="1" smtClean="0"/>
              <a:t>work</a:t>
            </a:r>
            <a:endParaRPr lang="nl-BE" dirty="0" smtClean="0"/>
          </a:p>
          <a:p>
            <a:pPr marL="0" indent="0">
              <a:buNone/>
            </a:pPr>
            <a:r>
              <a:rPr lang="nl-BE" dirty="0" err="1" smtClean="0"/>
              <a:t>Year</a:t>
            </a:r>
            <a:r>
              <a:rPr lang="nl-BE" dirty="0" smtClean="0"/>
              <a:t> </a:t>
            </a:r>
            <a:r>
              <a:rPr lang="nl-BE" dirty="0" smtClean="0"/>
              <a:t>2/3: </a:t>
            </a:r>
            <a:r>
              <a:rPr lang="nl-BE" dirty="0" err="1" smtClean="0"/>
              <a:t>sTimul</a:t>
            </a:r>
            <a:endParaRPr lang="nl-BE" dirty="0"/>
          </a:p>
          <a:p>
            <a:pPr marL="0" indent="0">
              <a:buNone/>
            </a:pPr>
            <a:endParaRPr lang="nl-BE" dirty="0"/>
          </a:p>
        </p:txBody>
      </p:sp>
      <p:pic>
        <p:nvPicPr>
          <p:cNvPr id="12290" name="Picture 2" descr="Afbeeldingsresultaat voor vrijwilliger budd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25624"/>
            <a:ext cx="2708910" cy="2154221"/>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 y="4412661"/>
            <a:ext cx="4000500" cy="2245314"/>
          </a:xfrm>
          <a:prstGeom prst="rect">
            <a:avLst/>
          </a:prstGeom>
        </p:spPr>
      </p:pic>
    </p:spTree>
    <p:extLst>
      <p:ext uri="{BB962C8B-B14F-4D97-AF65-F5344CB8AC3E}">
        <p14:creationId xmlns:p14="http://schemas.microsoft.com/office/powerpoint/2010/main" val="1072500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72604" y="365125"/>
            <a:ext cx="4752506" cy="1281113"/>
          </a:xfrm>
        </p:spPr>
        <p:txBody>
          <a:bodyPr/>
          <a:lstStyle/>
          <a:p>
            <a:r>
              <a:rPr lang="nl-BE" dirty="0" err="1" smtClean="0"/>
              <a:t>Good</a:t>
            </a:r>
            <a:r>
              <a:rPr lang="nl-BE" dirty="0" smtClean="0"/>
              <a:t> </a:t>
            </a:r>
            <a:r>
              <a:rPr lang="nl-BE" dirty="0" err="1" smtClean="0"/>
              <a:t>practices</a:t>
            </a:r>
            <a:endParaRPr lang="nl-BE" dirty="0"/>
          </a:p>
        </p:txBody>
      </p:sp>
      <p:sp>
        <p:nvSpPr>
          <p:cNvPr id="3" name="Tijdelijke aanduiding voor inhoud 2"/>
          <p:cNvSpPr>
            <a:spLocks noGrp="1"/>
          </p:cNvSpPr>
          <p:nvPr>
            <p:ph idx="1"/>
          </p:nvPr>
        </p:nvSpPr>
        <p:spPr>
          <a:xfrm>
            <a:off x="2057400" y="1825624"/>
            <a:ext cx="9767710" cy="4750153"/>
          </a:xfrm>
        </p:spPr>
        <p:txBody>
          <a:bodyPr/>
          <a:lstStyle/>
          <a:p>
            <a:pPr marL="0" indent="0">
              <a:buNone/>
            </a:pPr>
            <a:r>
              <a:rPr lang="nl-BE" dirty="0" smtClean="0"/>
              <a:t>(</a:t>
            </a:r>
            <a:r>
              <a:rPr lang="nl-BE" dirty="0"/>
              <a:t>3) </a:t>
            </a:r>
            <a:r>
              <a:rPr lang="nl-BE" dirty="0" err="1"/>
              <a:t>Supervision</a:t>
            </a:r>
            <a:r>
              <a:rPr lang="nl-BE" dirty="0"/>
              <a:t> </a:t>
            </a:r>
            <a:r>
              <a:rPr lang="nl-BE" dirty="0" err="1"/>
              <a:t>group</a:t>
            </a:r>
            <a:r>
              <a:rPr lang="nl-BE" dirty="0"/>
              <a:t> </a:t>
            </a:r>
            <a:r>
              <a:rPr lang="nl-BE" dirty="0" err="1"/>
              <a:t>discussions</a:t>
            </a:r>
            <a:r>
              <a:rPr lang="nl-BE" dirty="0"/>
              <a:t> </a:t>
            </a:r>
            <a:endParaRPr lang="nl-BE" dirty="0" smtClean="0"/>
          </a:p>
          <a:p>
            <a:pPr marL="0" indent="0">
              <a:buNone/>
            </a:pPr>
            <a:endParaRPr lang="nl-BE" dirty="0" smtClean="0"/>
          </a:p>
          <a:p>
            <a:pPr marL="0" indent="0">
              <a:buNone/>
            </a:pPr>
            <a:r>
              <a:rPr lang="nl-BE" dirty="0" smtClean="0"/>
              <a:t>Part of p</a:t>
            </a:r>
            <a:r>
              <a:rPr lang="nl-BE" dirty="0" smtClean="0"/>
              <a:t>ersonal-professional </a:t>
            </a:r>
            <a:r>
              <a:rPr lang="nl-BE" dirty="0" err="1"/>
              <a:t>growth</a:t>
            </a:r>
            <a:r>
              <a:rPr lang="nl-BE" dirty="0"/>
              <a:t> </a:t>
            </a:r>
            <a:r>
              <a:rPr lang="nl-BE" dirty="0" err="1" smtClean="0"/>
              <a:t>trajectory</a:t>
            </a:r>
            <a:endParaRPr lang="nl-BE" dirty="0" smtClean="0"/>
          </a:p>
          <a:p>
            <a:pPr marL="0" indent="0">
              <a:buNone/>
            </a:pPr>
            <a:endParaRPr lang="nl-BE" dirty="0"/>
          </a:p>
          <a:p>
            <a:pPr marL="0" indent="0">
              <a:buNone/>
            </a:pPr>
            <a:r>
              <a:rPr lang="nl-BE" dirty="0" err="1" smtClean="0"/>
              <a:t>Year</a:t>
            </a:r>
            <a:r>
              <a:rPr lang="nl-BE" dirty="0" smtClean="0"/>
              <a:t> 1 </a:t>
            </a:r>
            <a:r>
              <a:rPr lang="nl-BE" dirty="0" err="1" smtClean="0"/>
              <a:t>and</a:t>
            </a:r>
            <a:r>
              <a:rPr lang="nl-BE" dirty="0" smtClean="0"/>
              <a:t> 2/3</a:t>
            </a:r>
            <a:endParaRPr lang="nl-BE" dirty="0"/>
          </a:p>
          <a:p>
            <a:pPr marL="0" indent="0">
              <a:buNone/>
            </a:pPr>
            <a:endParaRPr lang="nl-BE" dirty="0"/>
          </a:p>
        </p:txBody>
      </p:sp>
      <p:sp>
        <p:nvSpPr>
          <p:cNvPr id="5" name="AutoShape 4" descr="Afbeeldingsresultaat voor groepsgesprek student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Tree>
    <p:extLst>
      <p:ext uri="{BB962C8B-B14F-4D97-AF65-F5344CB8AC3E}">
        <p14:creationId xmlns:p14="http://schemas.microsoft.com/office/powerpoint/2010/main" val="28454098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Challenges</a:t>
            </a:r>
            <a:endParaRPr lang="nl-BE" dirty="0"/>
          </a:p>
        </p:txBody>
      </p:sp>
      <p:sp>
        <p:nvSpPr>
          <p:cNvPr id="3" name="Tijdelijke aanduiding voor inhoud 2"/>
          <p:cNvSpPr>
            <a:spLocks noGrp="1"/>
          </p:cNvSpPr>
          <p:nvPr>
            <p:ph idx="1"/>
          </p:nvPr>
        </p:nvSpPr>
        <p:spPr/>
        <p:txBody>
          <a:bodyPr/>
          <a:lstStyle/>
          <a:p>
            <a:r>
              <a:rPr lang="nl-BE" sz="2400" b="1" dirty="0" smtClean="0">
                <a:solidFill>
                  <a:srgbClr val="E12148"/>
                </a:solidFill>
              </a:rPr>
              <a:t>Integration =&gt; skills &amp; attitudes </a:t>
            </a:r>
          </a:p>
          <a:p>
            <a:pPr marL="0" indent="0">
              <a:buNone/>
            </a:pPr>
            <a:r>
              <a:rPr lang="nl-BE" sz="2400" dirty="0"/>
              <a:t>	</a:t>
            </a:r>
            <a:r>
              <a:rPr lang="nl-BE" sz="2400" dirty="0" smtClean="0"/>
              <a:t>(</a:t>
            </a:r>
            <a:r>
              <a:rPr lang="nl-BE" sz="2400" dirty="0" err="1" smtClean="0"/>
              <a:t>communication</a:t>
            </a:r>
            <a:r>
              <a:rPr lang="nl-BE" sz="2400" dirty="0" smtClean="0"/>
              <a:t>, </a:t>
            </a:r>
            <a:r>
              <a:rPr lang="nl-BE" sz="2400" dirty="0" err="1" smtClean="0"/>
              <a:t>internships</a:t>
            </a:r>
            <a:r>
              <a:rPr lang="nl-BE" sz="2400" dirty="0" smtClean="0"/>
              <a:t>, etc.)</a:t>
            </a:r>
          </a:p>
          <a:p>
            <a:pPr marL="0" indent="0">
              <a:buNone/>
            </a:pPr>
            <a:endParaRPr lang="nl-BE" sz="2400" dirty="0" smtClean="0"/>
          </a:p>
          <a:p>
            <a:r>
              <a:rPr lang="nl-BE" sz="2400" b="1" dirty="0" smtClean="0">
                <a:solidFill>
                  <a:srgbClr val="E12148"/>
                </a:solidFill>
              </a:rPr>
              <a:t>More </a:t>
            </a:r>
            <a:r>
              <a:rPr lang="nl-BE" sz="2400" b="1" dirty="0" err="1" smtClean="0">
                <a:solidFill>
                  <a:srgbClr val="E12148"/>
                </a:solidFill>
              </a:rPr>
              <a:t>awarenness</a:t>
            </a:r>
            <a:r>
              <a:rPr lang="nl-BE" sz="2400" b="1" dirty="0">
                <a:solidFill>
                  <a:srgbClr val="E12148"/>
                </a:solidFill>
              </a:rPr>
              <a:t> </a:t>
            </a:r>
            <a:r>
              <a:rPr lang="nl-BE" sz="2400" b="1" dirty="0" err="1" smtClean="0">
                <a:solidFill>
                  <a:srgbClr val="E12148"/>
                </a:solidFill>
              </a:rPr>
              <a:t>about</a:t>
            </a:r>
            <a:r>
              <a:rPr lang="nl-BE" sz="2400" b="1" dirty="0" smtClean="0">
                <a:solidFill>
                  <a:srgbClr val="E12148"/>
                </a:solidFill>
              </a:rPr>
              <a:t> </a:t>
            </a:r>
            <a:r>
              <a:rPr lang="nl-BE" sz="2400" b="1" dirty="0" err="1" smtClean="0">
                <a:solidFill>
                  <a:srgbClr val="E12148"/>
                </a:solidFill>
              </a:rPr>
              <a:t>it’s</a:t>
            </a:r>
            <a:r>
              <a:rPr lang="nl-BE" sz="2400" b="1" dirty="0" smtClean="0">
                <a:solidFill>
                  <a:srgbClr val="E12148"/>
                </a:solidFill>
              </a:rPr>
              <a:t> </a:t>
            </a:r>
            <a:r>
              <a:rPr lang="nl-BE" sz="2400" b="1" dirty="0" err="1" smtClean="0">
                <a:solidFill>
                  <a:srgbClr val="E12148"/>
                </a:solidFill>
              </a:rPr>
              <a:t>importance</a:t>
            </a:r>
            <a:r>
              <a:rPr lang="nl-BE" sz="2400" b="1" dirty="0" smtClean="0">
                <a:solidFill>
                  <a:srgbClr val="E12148"/>
                </a:solidFill>
              </a:rPr>
              <a:t> </a:t>
            </a:r>
            <a:r>
              <a:rPr lang="nl-BE" sz="2400" b="1" dirty="0" err="1" smtClean="0">
                <a:solidFill>
                  <a:srgbClr val="E12148"/>
                </a:solidFill>
              </a:rPr>
              <a:t>among</a:t>
            </a:r>
            <a:r>
              <a:rPr lang="nl-BE" sz="2400" b="1" dirty="0" smtClean="0">
                <a:solidFill>
                  <a:srgbClr val="E12148"/>
                </a:solidFill>
              </a:rPr>
              <a:t> </a:t>
            </a:r>
            <a:r>
              <a:rPr lang="nl-BE" sz="2400" b="1" dirty="0" err="1" smtClean="0">
                <a:solidFill>
                  <a:srgbClr val="E12148"/>
                </a:solidFill>
              </a:rPr>
              <a:t>colleague</a:t>
            </a:r>
            <a:r>
              <a:rPr lang="nl-BE" sz="2400" b="1" dirty="0" smtClean="0">
                <a:solidFill>
                  <a:srgbClr val="E12148"/>
                </a:solidFill>
              </a:rPr>
              <a:t> </a:t>
            </a:r>
            <a:r>
              <a:rPr lang="nl-BE" sz="2400" b="1" dirty="0" err="1" smtClean="0">
                <a:solidFill>
                  <a:srgbClr val="E12148"/>
                </a:solidFill>
              </a:rPr>
              <a:t>teachers</a:t>
            </a:r>
            <a:endParaRPr lang="nl-BE" sz="2400" b="1" dirty="0" smtClean="0">
              <a:solidFill>
                <a:srgbClr val="E12148"/>
              </a:solidFill>
            </a:endParaRPr>
          </a:p>
          <a:p>
            <a:endParaRPr lang="nl-BE" sz="2400" dirty="0"/>
          </a:p>
          <a:p>
            <a:pPr marL="0" indent="0">
              <a:buNone/>
            </a:pPr>
            <a:r>
              <a:rPr lang="nl-BE" sz="2400" b="1" dirty="0" smtClean="0"/>
              <a:t>Actions:</a:t>
            </a:r>
          </a:p>
          <a:p>
            <a:pPr marL="457200" indent="-457200">
              <a:buAutoNum type="arabicPeriod"/>
            </a:pPr>
            <a:r>
              <a:rPr lang="nl-BE" sz="2400" dirty="0" smtClean="0"/>
              <a:t>Duo-teaching </a:t>
            </a:r>
            <a:r>
              <a:rPr lang="nl-BE" sz="2400" dirty="0" err="1" smtClean="0"/>
              <a:t>for</a:t>
            </a:r>
            <a:r>
              <a:rPr lang="nl-BE" sz="2400" dirty="0" smtClean="0"/>
              <a:t> </a:t>
            </a:r>
            <a:r>
              <a:rPr lang="nl-BE" sz="2400" dirty="0" err="1" smtClean="0"/>
              <a:t>nursing</a:t>
            </a:r>
            <a:r>
              <a:rPr lang="nl-BE" sz="2400" dirty="0" smtClean="0"/>
              <a:t> case </a:t>
            </a:r>
            <a:r>
              <a:rPr lang="nl-BE" sz="2400" dirty="0" err="1" smtClean="0"/>
              <a:t>deliberation</a:t>
            </a:r>
            <a:r>
              <a:rPr lang="nl-BE" sz="2400" dirty="0" smtClean="0"/>
              <a:t> </a:t>
            </a:r>
            <a:r>
              <a:rPr lang="nl-BE" sz="2400" dirty="0" err="1" smtClean="0"/>
              <a:t>sessions</a:t>
            </a:r>
            <a:r>
              <a:rPr lang="nl-BE" sz="2400" dirty="0" smtClean="0"/>
              <a:t> </a:t>
            </a:r>
            <a:r>
              <a:rPr lang="nl-BE" sz="2400" dirty="0" err="1" smtClean="0"/>
              <a:t>with</a:t>
            </a:r>
            <a:r>
              <a:rPr lang="nl-BE" sz="2400" dirty="0" smtClean="0"/>
              <a:t> </a:t>
            </a:r>
            <a:r>
              <a:rPr lang="nl-BE" sz="2400" dirty="0" err="1" smtClean="0"/>
              <a:t>students</a:t>
            </a:r>
            <a:r>
              <a:rPr lang="nl-BE" sz="2400" dirty="0" smtClean="0"/>
              <a:t> (</a:t>
            </a:r>
            <a:r>
              <a:rPr lang="nl-BE" sz="2400" dirty="0" err="1" smtClean="0"/>
              <a:t>both</a:t>
            </a:r>
            <a:r>
              <a:rPr lang="nl-BE" sz="2400" dirty="0" smtClean="0"/>
              <a:t> </a:t>
            </a:r>
            <a:r>
              <a:rPr lang="nl-BE" sz="2400" dirty="0" err="1" smtClean="0"/>
              <a:t>teachers</a:t>
            </a:r>
            <a:r>
              <a:rPr lang="nl-BE" sz="2400" dirty="0" smtClean="0"/>
              <a:t> have a different background)</a:t>
            </a:r>
          </a:p>
          <a:p>
            <a:pPr marL="457200" indent="-457200">
              <a:buAutoNum type="arabicPeriod"/>
            </a:pPr>
            <a:r>
              <a:rPr lang="nl-BE" sz="2400" dirty="0" smtClean="0"/>
              <a:t>Lunch seminars on </a:t>
            </a:r>
            <a:r>
              <a:rPr lang="nl-BE" sz="2400" dirty="0" err="1" smtClean="0"/>
              <a:t>ethics</a:t>
            </a:r>
            <a:r>
              <a:rPr lang="nl-BE" sz="2400" dirty="0" smtClean="0"/>
              <a:t> &amp; </a:t>
            </a:r>
            <a:r>
              <a:rPr lang="nl-BE" sz="2400" dirty="0" err="1" smtClean="0"/>
              <a:t>giving</a:t>
            </a:r>
            <a:r>
              <a:rPr lang="nl-BE" sz="2400" dirty="0" smtClean="0"/>
              <a:t> </a:t>
            </a:r>
            <a:r>
              <a:rPr lang="nl-BE" sz="2400" dirty="0" err="1" smtClean="0"/>
              <a:t>meaning</a:t>
            </a:r>
            <a:endParaRPr lang="nl-BE" sz="2400" dirty="0" smtClean="0"/>
          </a:p>
          <a:p>
            <a:pPr marL="457200" indent="-457200">
              <a:buAutoNum type="arabicPeriod"/>
            </a:pPr>
            <a:endParaRPr lang="nl-BE" sz="2400" dirty="0"/>
          </a:p>
        </p:txBody>
      </p:sp>
    </p:spTree>
    <p:extLst>
      <p:ext uri="{BB962C8B-B14F-4D97-AF65-F5344CB8AC3E}">
        <p14:creationId xmlns:p14="http://schemas.microsoft.com/office/powerpoint/2010/main" val="26705671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Lunch seminars “Food </a:t>
            </a:r>
            <a:r>
              <a:rPr lang="nl-BE" dirty="0" err="1" smtClean="0"/>
              <a:t>for</a:t>
            </a:r>
            <a:r>
              <a:rPr lang="nl-BE" dirty="0" smtClean="0"/>
              <a:t> </a:t>
            </a:r>
            <a:r>
              <a:rPr lang="nl-BE" dirty="0" err="1" smtClean="0"/>
              <a:t>thought</a:t>
            </a:r>
            <a:r>
              <a:rPr lang="nl-BE" dirty="0" smtClean="0"/>
              <a:t>”</a:t>
            </a:r>
            <a:endParaRPr lang="nl-BE" dirty="0"/>
          </a:p>
        </p:txBody>
      </p:sp>
      <p:sp>
        <p:nvSpPr>
          <p:cNvPr id="3" name="Tijdelijke aanduiding voor inhoud 2"/>
          <p:cNvSpPr>
            <a:spLocks noGrp="1"/>
          </p:cNvSpPr>
          <p:nvPr>
            <p:ph idx="1"/>
          </p:nvPr>
        </p:nvSpPr>
        <p:spPr>
          <a:xfrm>
            <a:off x="4071257" y="1825624"/>
            <a:ext cx="7753853" cy="4750153"/>
          </a:xfrm>
        </p:spPr>
        <p:txBody>
          <a:bodyPr/>
          <a:lstStyle/>
          <a:p>
            <a:r>
              <a:rPr lang="nl-BE" dirty="0" smtClean="0"/>
              <a:t>12:00 – 13:00, </a:t>
            </a:r>
            <a:r>
              <a:rPr lang="nl-BE" dirty="0" err="1" smtClean="0"/>
              <a:t>with</a:t>
            </a:r>
            <a:r>
              <a:rPr lang="nl-BE" dirty="0" smtClean="0"/>
              <a:t> </a:t>
            </a:r>
            <a:r>
              <a:rPr lang="nl-BE" dirty="0" err="1" smtClean="0"/>
              <a:t>bread</a:t>
            </a:r>
            <a:r>
              <a:rPr lang="nl-BE" dirty="0" smtClean="0"/>
              <a:t> lunch</a:t>
            </a:r>
          </a:p>
          <a:p>
            <a:r>
              <a:rPr lang="nl-BE" dirty="0" err="1" smtClean="0"/>
              <a:t>Organisation</a:t>
            </a:r>
            <a:r>
              <a:rPr lang="nl-BE" dirty="0" smtClean="0"/>
              <a:t>: UCLL, HBO5 </a:t>
            </a:r>
            <a:r>
              <a:rPr lang="nl-BE" dirty="0" err="1" smtClean="0"/>
              <a:t>and</a:t>
            </a:r>
            <a:r>
              <a:rPr lang="nl-BE" dirty="0" smtClean="0"/>
              <a:t> </a:t>
            </a:r>
            <a:r>
              <a:rPr lang="nl-BE" dirty="0" err="1" smtClean="0"/>
              <a:t>hospital</a:t>
            </a:r>
            <a:r>
              <a:rPr lang="nl-BE" dirty="0" smtClean="0"/>
              <a:t> </a:t>
            </a:r>
          </a:p>
          <a:p>
            <a:endParaRPr lang="nl-BE" dirty="0" smtClean="0"/>
          </a:p>
          <a:p>
            <a:r>
              <a:rPr lang="nl-BE" dirty="0" smtClean="0"/>
              <a:t>Meet &amp; </a:t>
            </a:r>
            <a:r>
              <a:rPr lang="nl-BE" dirty="0" err="1" smtClean="0"/>
              <a:t>great</a:t>
            </a:r>
            <a:r>
              <a:rPr lang="nl-BE" dirty="0" smtClean="0"/>
              <a:t> ‘</a:t>
            </a:r>
            <a:r>
              <a:rPr lang="nl-BE" dirty="0" err="1" smtClean="0"/>
              <a:t>teachers</a:t>
            </a:r>
            <a:r>
              <a:rPr lang="nl-BE" dirty="0" smtClean="0"/>
              <a:t>’ </a:t>
            </a:r>
            <a:r>
              <a:rPr lang="nl-BE" dirty="0" err="1" smtClean="0"/>
              <a:t>and</a:t>
            </a:r>
            <a:r>
              <a:rPr lang="nl-BE" dirty="0" smtClean="0"/>
              <a:t> ‘nurses’ </a:t>
            </a:r>
            <a:r>
              <a:rPr lang="nl-BE" dirty="0" err="1" smtClean="0"/>
              <a:t>involved</a:t>
            </a:r>
            <a:r>
              <a:rPr lang="nl-BE" dirty="0" smtClean="0"/>
              <a:t> in </a:t>
            </a:r>
            <a:r>
              <a:rPr lang="nl-BE" dirty="0" err="1" smtClean="0"/>
              <a:t>internships</a:t>
            </a:r>
            <a:endParaRPr lang="nl-BE" dirty="0" smtClean="0"/>
          </a:p>
          <a:p>
            <a:endParaRPr lang="nl-BE" dirty="0" smtClean="0"/>
          </a:p>
          <a:p>
            <a:r>
              <a:rPr lang="nl-BE" dirty="0" smtClean="0"/>
              <a:t>Practical case:</a:t>
            </a:r>
          </a:p>
          <a:p>
            <a:pPr lvl="1"/>
            <a:r>
              <a:rPr lang="nl-BE" dirty="0" err="1" smtClean="0"/>
              <a:t>Discussion</a:t>
            </a:r>
            <a:r>
              <a:rPr lang="nl-BE" dirty="0" smtClean="0"/>
              <a:t> / </a:t>
            </a:r>
            <a:r>
              <a:rPr lang="nl-BE" dirty="0" err="1" smtClean="0"/>
              <a:t>reflection</a:t>
            </a:r>
            <a:endParaRPr lang="nl-BE" dirty="0" smtClean="0"/>
          </a:p>
          <a:p>
            <a:pPr lvl="1"/>
            <a:r>
              <a:rPr lang="nl-BE" dirty="0" smtClean="0"/>
              <a:t>Framework / tools</a:t>
            </a:r>
          </a:p>
          <a:p>
            <a:pPr marL="457200" lvl="1" indent="0">
              <a:buNone/>
            </a:pPr>
            <a:endParaRPr lang="nl-BE" dirty="0" smtClean="0"/>
          </a:p>
          <a:p>
            <a:endParaRPr lang="nl-BE" dirty="0" smtClean="0"/>
          </a:p>
        </p:txBody>
      </p:sp>
      <p:pic>
        <p:nvPicPr>
          <p:cNvPr id="14338" name="Picture 2" descr="Afbeeldingsresultaat voor sandwi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182" y="2628446"/>
            <a:ext cx="3453190" cy="18129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Afbeeldingsresultaat voor Campus Li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95256"/>
            <a:ext cx="3788229" cy="1262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578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buNone/>
            </a:pPr>
            <a:r>
              <a:rPr lang="nl-BE" dirty="0" smtClean="0"/>
              <a:t>THANK YOU!</a:t>
            </a:r>
          </a:p>
          <a:p>
            <a:pPr marL="0" indent="0">
              <a:buNone/>
            </a:pPr>
            <a:endParaRPr lang="nl-BE" dirty="0"/>
          </a:p>
          <a:p>
            <a:pPr marL="0" indent="0">
              <a:buNone/>
            </a:pPr>
            <a:endParaRPr lang="nl-BE" dirty="0" smtClean="0"/>
          </a:p>
          <a:p>
            <a:pPr marL="0" indent="0">
              <a:buNone/>
            </a:pPr>
            <a:r>
              <a:rPr lang="nl-BE" dirty="0" smtClean="0">
                <a:hlinkClick r:id="rId2"/>
              </a:rPr>
              <a:t>Joke.Lemiengre@ucll.be</a:t>
            </a:r>
            <a:r>
              <a:rPr lang="nl-BE" dirty="0" smtClean="0"/>
              <a:t> </a:t>
            </a:r>
            <a:endParaRPr lang="nl-BE" dirty="0"/>
          </a:p>
        </p:txBody>
      </p:sp>
    </p:spTree>
    <p:extLst>
      <p:ext uri="{BB962C8B-B14F-4D97-AF65-F5344CB8AC3E}">
        <p14:creationId xmlns:p14="http://schemas.microsoft.com/office/powerpoint/2010/main" val="35237026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11a662a989db293ef309695eafe8370941563f4"/>
</p:tagLst>
</file>

<file path=ppt/theme/theme1.xml><?xml version="1.0" encoding="utf-8"?>
<a:theme xmlns:a="http://schemas.openxmlformats.org/drawingml/2006/main" name="02632_00018418_UCLL_sjabloon">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H - Tahoma">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632_00018418_UCLL_PPT_Sjabloonv6.potx" id="{AB8ACA44-A301-4551-B203-3F9E68D295B5}" vid="{9BA97E0D-BD29-47A5-B9F9-D12523D505FF}"/>
    </a:ext>
  </a:extLst>
</a:theme>
</file>

<file path=ppt/theme/theme2.xml><?xml version="1.0" encoding="utf-8"?>
<a:theme xmlns:a="http://schemas.openxmlformats.org/drawingml/2006/main" name="UCLL_PPT_Sjabloon">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H - Tahoma">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D06897D1-659C-423C-AFDF-A6173758640F}" vid="{5D4BF3E5-8A55-4240-A18F-7C406AB846F5}"/>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02632_00018418_UCLL_sjabloon</Template>
  <TotalTime>9063</TotalTime>
  <Words>800</Words>
  <Application>Microsoft Office PowerPoint</Application>
  <PresentationFormat>Breedbeeld</PresentationFormat>
  <Paragraphs>187</Paragraphs>
  <Slides>21</Slides>
  <Notes>6</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21</vt:i4>
      </vt:variant>
    </vt:vector>
  </HeadingPairs>
  <TitlesOfParts>
    <vt:vector size="27" baseType="lpstr">
      <vt:lpstr>Arial</vt:lpstr>
      <vt:lpstr>Calibri</vt:lpstr>
      <vt:lpstr>Tahoma</vt:lpstr>
      <vt:lpstr>Wingdings</vt:lpstr>
      <vt:lpstr>02632_00018418_UCLL_sjabloon</vt:lpstr>
      <vt:lpstr>UCLL_PPT_Sjabloon</vt:lpstr>
      <vt:lpstr>PowerPoint-presentatie</vt:lpstr>
      <vt:lpstr>Facts and Figures about Ba Nursing</vt:lpstr>
      <vt:lpstr>UCLL, nursing on 2 campuses</vt:lpstr>
      <vt:lpstr>Program 240 ECTS</vt:lpstr>
      <vt:lpstr>Headlines each module</vt:lpstr>
      <vt:lpstr>Overarching themes</vt:lpstr>
      <vt:lpstr>Objectives:</vt:lpstr>
      <vt:lpstr>1. Dialovo</vt:lpstr>
      <vt:lpstr>Reflections</vt:lpstr>
      <vt:lpstr>Reflections</vt:lpstr>
      <vt:lpstr>Reflections</vt:lpstr>
      <vt:lpstr>What’s next …</vt:lpstr>
      <vt:lpstr>Headlines each module</vt:lpstr>
      <vt:lpstr>Objectives:</vt:lpstr>
      <vt:lpstr>Reflections</vt:lpstr>
      <vt:lpstr>Good practices</vt:lpstr>
      <vt:lpstr>Good practices</vt:lpstr>
      <vt:lpstr>Good practices</vt:lpstr>
      <vt:lpstr>Challenges</vt:lpstr>
      <vt:lpstr>Lunch seminars “Food for thought”</vt:lpstr>
      <vt:lpstr>PowerPoint-presentatie</vt:lpstr>
    </vt:vector>
  </TitlesOfParts>
  <Company>KHLeuven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health and technology</dc:title>
  <dc:creator>u0103295</dc:creator>
  <cp:lastModifiedBy>Joke Lemiengre</cp:lastModifiedBy>
  <cp:revision>269</cp:revision>
  <dcterms:created xsi:type="dcterms:W3CDTF">2015-04-30T11:54:07Z</dcterms:created>
  <dcterms:modified xsi:type="dcterms:W3CDTF">2018-09-24T08:42:26Z</dcterms:modified>
</cp:coreProperties>
</file>